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2" r:id="rId3"/>
    <p:sldId id="288" r:id="rId4"/>
    <p:sldId id="259" r:id="rId5"/>
    <p:sldId id="258" r:id="rId6"/>
    <p:sldId id="266" r:id="rId7"/>
    <p:sldId id="263" r:id="rId8"/>
    <p:sldId id="260" r:id="rId9"/>
    <p:sldId id="289" r:id="rId10"/>
    <p:sldId id="261" r:id="rId11"/>
    <p:sldId id="290" r:id="rId12"/>
    <p:sldId id="264" r:id="rId13"/>
    <p:sldId id="297" r:id="rId14"/>
    <p:sldId id="291" r:id="rId15"/>
    <p:sldId id="292" r:id="rId16"/>
    <p:sldId id="284" r:id="rId17"/>
    <p:sldId id="293" r:id="rId18"/>
    <p:sldId id="294" r:id="rId19"/>
    <p:sldId id="285" r:id="rId20"/>
    <p:sldId id="286" r:id="rId21"/>
    <p:sldId id="295" r:id="rId22"/>
    <p:sldId id="296" r:id="rId23"/>
    <p:sldId id="283" r:id="rId24"/>
    <p:sldId id="298" r:id="rId25"/>
    <p:sldId id="299" r:id="rId26"/>
    <p:sldId id="300" r:id="rId27"/>
    <p:sldId id="303" r:id="rId28"/>
    <p:sldId id="304" r:id="rId29"/>
    <p:sldId id="305" r:id="rId30"/>
    <p:sldId id="307" r:id="rId31"/>
    <p:sldId id="301" r:id="rId32"/>
    <p:sldId id="308" r:id="rId33"/>
    <p:sldId id="309" r:id="rId34"/>
    <p:sldId id="302" r:id="rId35"/>
    <p:sldId id="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p:restoredTop sz="96327"/>
  </p:normalViewPr>
  <p:slideViewPr>
    <p:cSldViewPr snapToGrid="0" snapToObjects="1">
      <p:cViewPr varScale="1">
        <p:scale>
          <a:sx n="118" d="100"/>
          <a:sy n="118" d="100"/>
        </p:scale>
        <p:origin x="22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9BA92-59AC-E54D-944E-593227F3FE43}"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410D5-2519-4941-8E4C-40906F90AD2E}" type="slidenum">
              <a:rPr lang="en-US" smtClean="0"/>
              <a:t>‹#›</a:t>
            </a:fld>
            <a:endParaRPr lang="en-US"/>
          </a:p>
        </p:txBody>
      </p:sp>
    </p:spTree>
    <p:extLst>
      <p:ext uri="{BB962C8B-B14F-4D97-AF65-F5344CB8AC3E}">
        <p14:creationId xmlns:p14="http://schemas.microsoft.com/office/powerpoint/2010/main" val="363530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ACDB-7B8F-7D40-A3D8-136E31D55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7F9B6A-9FC7-6440-A71C-3B7E9484F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84FEC-9989-C04F-84F5-7108C8E0C180}"/>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C1C84357-82B5-A748-80EA-3B67AF717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EBC04-A73E-D54C-982D-DD0E8191DB00}"/>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254582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FECE-98B7-B44D-AC58-D33113F63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3356E8-D997-6E4F-B26D-4E938423C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B92E0-AD4D-E54F-9DEB-F19D904E6DDE}"/>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63216103-6936-C642-BCFD-01BB1503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D27C8-B65A-A54C-9A37-6530512A3DBD}"/>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387123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94BA92-70FA-DC4D-AC6B-6C133B987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205D6C-6F41-D348-947F-C6D23735DD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DCBA6-E49C-564A-8D0C-8DB7DAB28387}"/>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851FCFCA-B0AC-C14E-BA04-0E247A0E2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DFF4B-0EF9-944A-9950-E5E06A444F3A}"/>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2884774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F29A-CD44-F14F-B162-0628B67C9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4EA53-A6AA-A842-BC04-82901E483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C554F-39AA-8D4C-95F7-72C21C6F52BC}"/>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DD909A60-6845-5C47-B750-7D8008638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C517-89F5-5347-BBAB-F20CBCFAC99D}"/>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71507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4327-C42A-3A4C-AF3F-2FBA04DB1F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2647F-5806-E248-ABF4-BA0ADB02E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8DFDDD-B0D8-CD4E-A4F4-E6B03F9E25CF}"/>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886AFE30-18E8-BB48-85C3-DBDA7DF95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9908-C44E-4F42-8A5B-31D6D45D7CEA}"/>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189403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C633-8DEC-964F-8531-286EBFAAA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825132-4014-834C-BE77-89E752DC4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DBD451-ED72-964D-9298-82F7DDB81B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85519-E3BD-8C48-B88D-F2C076B7D6E3}"/>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6" name="Footer Placeholder 5">
            <a:extLst>
              <a:ext uri="{FF2B5EF4-FFF2-40B4-BE49-F238E27FC236}">
                <a16:creationId xmlns:a16="http://schemas.microsoft.com/office/drawing/2014/main" id="{CD5CE69A-2206-C24E-9B52-F34BBCEA2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4AFBD-B8A0-F74C-8DAF-C697DE049117}"/>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259829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B757-3FFE-2345-96DF-58E0F00E00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A57F3-8918-F845-8857-BE4A20911F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A6A77-102F-0C49-AFFF-058678281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E9342-28CF-0E4E-B8D1-6E7D3E017A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78072-5E71-4F4C-9CEB-980DE349E8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0138C-678A-BE40-91A2-9F0991E49571}"/>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8" name="Footer Placeholder 7">
            <a:extLst>
              <a:ext uri="{FF2B5EF4-FFF2-40B4-BE49-F238E27FC236}">
                <a16:creationId xmlns:a16="http://schemas.microsoft.com/office/drawing/2014/main" id="{F0F1543C-8E18-ED4F-A9AE-292D7C3379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6B67-79C6-8448-A58D-2EABFED102DB}"/>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52894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867D-9705-8A45-8BDD-A0AD7A6C8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1E4C19-8394-954F-8C0E-AA6E1C5C6617}"/>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4" name="Footer Placeholder 3">
            <a:extLst>
              <a:ext uri="{FF2B5EF4-FFF2-40B4-BE49-F238E27FC236}">
                <a16:creationId xmlns:a16="http://schemas.microsoft.com/office/drawing/2014/main" id="{667851B1-67B3-E645-B962-C8A1F12CD3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024EA-1B56-2E4E-A523-0AD81FC56D25}"/>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240987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084ECF-AEEA-BF43-A07E-F0C365742E5C}"/>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3" name="Footer Placeholder 2">
            <a:extLst>
              <a:ext uri="{FF2B5EF4-FFF2-40B4-BE49-F238E27FC236}">
                <a16:creationId xmlns:a16="http://schemas.microsoft.com/office/drawing/2014/main" id="{BEF7025A-83E0-6E49-91F5-7638ACF9BA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85BA4-36B5-2D49-A69E-77FBB605DF9A}"/>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339108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0C2-B51F-1148-B7BD-AA971B77A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C7295C-941E-8E47-98EB-1482369211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EA5414-1663-B549-B1CE-47A0F7384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EA0A2-90EB-FB45-8F5F-19AE3B264100}"/>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6" name="Footer Placeholder 5">
            <a:extLst>
              <a:ext uri="{FF2B5EF4-FFF2-40B4-BE49-F238E27FC236}">
                <a16:creationId xmlns:a16="http://schemas.microsoft.com/office/drawing/2014/main" id="{7300DBDB-8EC5-4F4D-BAF0-68020F604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71FC4-6179-7D4C-8256-1AC2AEBB33F4}"/>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116131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CD1B-9F02-BD46-B696-03D390057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F5218B-ECA3-B74B-AEB9-AD8FEDE57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ACC4E-2DA8-0C48-974D-7A4C84619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99765-FB20-0D40-99B4-4B3C5EC3FA44}"/>
              </a:ext>
            </a:extLst>
          </p:cNvPr>
          <p:cNvSpPr>
            <a:spLocks noGrp="1"/>
          </p:cNvSpPr>
          <p:nvPr>
            <p:ph type="dt" sz="half" idx="10"/>
          </p:nvPr>
        </p:nvSpPr>
        <p:spPr/>
        <p:txBody>
          <a:bodyPr/>
          <a:lstStyle/>
          <a:p>
            <a:fld id="{6770E2DF-7844-A54B-94FD-222D2BB68A46}" type="datetimeFigureOut">
              <a:rPr lang="en-US" smtClean="0"/>
              <a:t>7/15/20</a:t>
            </a:fld>
            <a:endParaRPr lang="en-US"/>
          </a:p>
        </p:txBody>
      </p:sp>
      <p:sp>
        <p:nvSpPr>
          <p:cNvPr id="6" name="Footer Placeholder 5">
            <a:extLst>
              <a:ext uri="{FF2B5EF4-FFF2-40B4-BE49-F238E27FC236}">
                <a16:creationId xmlns:a16="http://schemas.microsoft.com/office/drawing/2014/main" id="{1DEECD80-4D1D-1842-84EB-5E16F66AB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B7D9C-CBAA-7147-A938-C5761455E407}"/>
              </a:ext>
            </a:extLst>
          </p:cNvPr>
          <p:cNvSpPr>
            <a:spLocks noGrp="1"/>
          </p:cNvSpPr>
          <p:nvPr>
            <p:ph type="sldNum" sz="quarter" idx="12"/>
          </p:nvPr>
        </p:nvSpPr>
        <p:spPr/>
        <p:txBody>
          <a:bodyPr/>
          <a:lstStyle/>
          <a:p>
            <a:fld id="{83BE0225-EBBE-6A42-9834-82EF78A9C062}" type="slidenum">
              <a:rPr lang="en-US" smtClean="0"/>
              <a:t>‹#›</a:t>
            </a:fld>
            <a:endParaRPr lang="en-US"/>
          </a:p>
        </p:txBody>
      </p:sp>
    </p:spTree>
    <p:extLst>
      <p:ext uri="{BB962C8B-B14F-4D97-AF65-F5344CB8AC3E}">
        <p14:creationId xmlns:p14="http://schemas.microsoft.com/office/powerpoint/2010/main" val="213445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E8177-E02A-FE48-98E1-88F448397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7FB2E1-7015-4C45-8325-ADC42418B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A8B5E-3AD4-4F49-B76F-76AB6F15D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0E2DF-7844-A54B-94FD-222D2BB68A46}" type="datetimeFigureOut">
              <a:rPr lang="en-US" smtClean="0"/>
              <a:t>7/15/20</a:t>
            </a:fld>
            <a:endParaRPr lang="en-US"/>
          </a:p>
        </p:txBody>
      </p:sp>
      <p:sp>
        <p:nvSpPr>
          <p:cNvPr id="5" name="Footer Placeholder 4">
            <a:extLst>
              <a:ext uri="{FF2B5EF4-FFF2-40B4-BE49-F238E27FC236}">
                <a16:creationId xmlns:a16="http://schemas.microsoft.com/office/drawing/2014/main" id="{CB12C211-577B-1B4E-92D3-29C1BCD11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0A8A8-F8FE-374B-91BC-F738B903A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E0225-EBBE-6A42-9834-82EF78A9C062}" type="slidenum">
              <a:rPr lang="en-US" smtClean="0"/>
              <a:t>‹#›</a:t>
            </a:fld>
            <a:endParaRPr lang="en-US"/>
          </a:p>
        </p:txBody>
      </p:sp>
    </p:spTree>
    <p:extLst>
      <p:ext uri="{BB962C8B-B14F-4D97-AF65-F5344CB8AC3E}">
        <p14:creationId xmlns:p14="http://schemas.microsoft.com/office/powerpoint/2010/main" val="365637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B309-F449-044A-B424-54A54D1A6903}"/>
              </a:ext>
            </a:extLst>
          </p:cNvPr>
          <p:cNvSpPr>
            <a:spLocks noGrp="1"/>
          </p:cNvSpPr>
          <p:nvPr>
            <p:ph type="ctrTitle"/>
          </p:nvPr>
        </p:nvSpPr>
        <p:spPr/>
        <p:txBody>
          <a:bodyPr/>
          <a:lstStyle/>
          <a:p>
            <a:r>
              <a:rPr lang="en-US" b="1" dirty="0"/>
              <a:t>Lesson 2</a:t>
            </a:r>
          </a:p>
        </p:txBody>
      </p:sp>
      <p:sp>
        <p:nvSpPr>
          <p:cNvPr id="3" name="Subtitle 2">
            <a:extLst>
              <a:ext uri="{FF2B5EF4-FFF2-40B4-BE49-F238E27FC236}">
                <a16:creationId xmlns:a16="http://schemas.microsoft.com/office/drawing/2014/main" id="{32D69D3C-E0B1-0A4E-80C2-FC29564939D8}"/>
              </a:ext>
            </a:extLst>
          </p:cNvPr>
          <p:cNvSpPr>
            <a:spLocks noGrp="1"/>
          </p:cNvSpPr>
          <p:nvPr>
            <p:ph type="subTitle" idx="1"/>
          </p:nvPr>
        </p:nvSpPr>
        <p:spPr/>
        <p:txBody>
          <a:bodyPr/>
          <a:lstStyle/>
          <a:p>
            <a:r>
              <a:rPr lang="en-US" b="1" dirty="0"/>
              <a:t>Instructions: Language of the Computer</a:t>
            </a:r>
          </a:p>
        </p:txBody>
      </p:sp>
    </p:spTree>
    <p:extLst>
      <p:ext uri="{BB962C8B-B14F-4D97-AF65-F5344CB8AC3E}">
        <p14:creationId xmlns:p14="http://schemas.microsoft.com/office/powerpoint/2010/main" val="1821814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A437-66E1-6B44-8D54-93BFBC28DD37}"/>
              </a:ext>
            </a:extLst>
          </p:cNvPr>
          <p:cNvSpPr>
            <a:spLocks noGrp="1"/>
          </p:cNvSpPr>
          <p:nvPr>
            <p:ph type="title"/>
          </p:nvPr>
        </p:nvSpPr>
        <p:spPr/>
        <p:txBody>
          <a:bodyPr/>
          <a:lstStyle/>
          <a:p>
            <a:r>
              <a:rPr lang="en-US" b="1" dirty="0"/>
              <a:t>Example of Compiling Two C Assignment Statements into MIPS.</a:t>
            </a:r>
          </a:p>
        </p:txBody>
      </p:sp>
      <p:sp>
        <p:nvSpPr>
          <p:cNvPr id="3" name="Content Placeholder 2">
            <a:extLst>
              <a:ext uri="{FF2B5EF4-FFF2-40B4-BE49-F238E27FC236}">
                <a16:creationId xmlns:a16="http://schemas.microsoft.com/office/drawing/2014/main" id="{DFD6FED0-D176-E74B-8BC6-070A8E43001A}"/>
              </a:ext>
            </a:extLst>
          </p:cNvPr>
          <p:cNvSpPr>
            <a:spLocks noGrp="1"/>
          </p:cNvSpPr>
          <p:nvPr>
            <p:ph idx="1"/>
          </p:nvPr>
        </p:nvSpPr>
        <p:spPr/>
        <p:txBody>
          <a:bodyPr>
            <a:normAutofit/>
          </a:bodyPr>
          <a:lstStyle/>
          <a:p>
            <a:r>
              <a:rPr lang="en-US" dirty="0"/>
              <a:t>C Code</a:t>
            </a:r>
          </a:p>
          <a:p>
            <a:pPr lvl="1">
              <a:buFont typeface="Courier New" panose="02070309020205020404" pitchFamily="49" charset="0"/>
              <a:buChar char="o"/>
            </a:pPr>
            <a:r>
              <a:rPr lang="en-US" dirty="0"/>
              <a:t>a = b + c;</a:t>
            </a:r>
          </a:p>
          <a:p>
            <a:pPr lvl="1">
              <a:buFont typeface="Courier New" panose="02070309020205020404" pitchFamily="49" charset="0"/>
              <a:buChar char="o"/>
            </a:pPr>
            <a:r>
              <a:rPr lang="en-US" dirty="0"/>
              <a:t>d = a - e;</a:t>
            </a:r>
          </a:p>
          <a:p>
            <a:r>
              <a:rPr lang="en-US" dirty="0"/>
              <a:t>MIPS</a:t>
            </a:r>
          </a:p>
          <a:p>
            <a:pPr lvl="1">
              <a:buFont typeface="Courier New" panose="02070309020205020404" pitchFamily="49" charset="0"/>
              <a:buChar char="o"/>
            </a:pPr>
            <a:r>
              <a:rPr lang="en-US" dirty="0"/>
              <a:t>add a, b, c # register a contains b + c</a:t>
            </a:r>
          </a:p>
          <a:p>
            <a:pPr lvl="1">
              <a:buFont typeface="Courier New" panose="02070309020205020404" pitchFamily="49" charset="0"/>
              <a:buChar char="o"/>
            </a:pPr>
            <a:r>
              <a:rPr lang="en-US" dirty="0"/>
              <a:t>sub d, a, e # register d contains a – e</a:t>
            </a:r>
          </a:p>
          <a:p>
            <a:r>
              <a:rPr lang="en-US" dirty="0"/>
              <a:t>Sharp symbol (#) on each line is a </a:t>
            </a:r>
            <a:r>
              <a:rPr lang="en-US" b="1" i="1" dirty="0"/>
              <a:t>comment</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483401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F6AB-6FAE-1340-B843-B8CF22FD2AA8}"/>
              </a:ext>
            </a:extLst>
          </p:cNvPr>
          <p:cNvSpPr>
            <a:spLocks noGrp="1"/>
          </p:cNvSpPr>
          <p:nvPr>
            <p:ph type="title"/>
          </p:nvPr>
        </p:nvSpPr>
        <p:spPr/>
        <p:txBody>
          <a:bodyPr/>
          <a:lstStyle/>
          <a:p>
            <a:r>
              <a:rPr lang="en-US" dirty="0"/>
              <a:t>Basic instruction execution.</a:t>
            </a:r>
          </a:p>
        </p:txBody>
      </p:sp>
      <p:sp>
        <p:nvSpPr>
          <p:cNvPr id="3" name="Content Placeholder 2">
            <a:extLst>
              <a:ext uri="{FF2B5EF4-FFF2-40B4-BE49-F238E27FC236}">
                <a16:creationId xmlns:a16="http://schemas.microsoft.com/office/drawing/2014/main" id="{A1C14B61-6400-0146-9ED9-64065DC658B4}"/>
              </a:ext>
            </a:extLst>
          </p:cNvPr>
          <p:cNvSpPr>
            <a:spLocks noGrp="1"/>
          </p:cNvSpPr>
          <p:nvPr>
            <p:ph idx="1"/>
          </p:nvPr>
        </p:nvSpPr>
        <p:spPr/>
        <p:txBody>
          <a:bodyPr/>
          <a:lstStyle/>
          <a:p>
            <a:r>
              <a:rPr lang="en-US" dirty="0"/>
              <a:t>Given: b = 2, c = 5, d = 1. </a:t>
            </a:r>
          </a:p>
          <a:p>
            <a:r>
              <a:rPr lang="en-US" dirty="0"/>
              <a:t>add a, b, c. What is the final value of a?</a:t>
            </a:r>
          </a:p>
          <a:p>
            <a:endParaRPr lang="en-US" dirty="0"/>
          </a:p>
          <a:p>
            <a:r>
              <a:rPr lang="en-US" dirty="0"/>
              <a:t>add t, d, c</a:t>
            </a:r>
          </a:p>
          <a:p>
            <a:r>
              <a:rPr lang="en-US" dirty="0"/>
              <a:t>add a, t, c   # What is the final value of a</a:t>
            </a:r>
          </a:p>
          <a:p>
            <a:endParaRPr lang="en-US" dirty="0"/>
          </a:p>
          <a:p>
            <a:r>
              <a:rPr lang="en-US" dirty="0"/>
              <a:t>sub t, c, b</a:t>
            </a:r>
          </a:p>
          <a:p>
            <a:r>
              <a:rPr lang="en-US" dirty="0"/>
              <a:t>add a, t, d # What is the final value of a</a:t>
            </a:r>
          </a:p>
        </p:txBody>
      </p:sp>
    </p:spTree>
    <p:extLst>
      <p:ext uri="{BB962C8B-B14F-4D97-AF65-F5344CB8AC3E}">
        <p14:creationId xmlns:p14="http://schemas.microsoft.com/office/powerpoint/2010/main" val="227082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E4F42-CB99-A941-BDC5-05BECD8AC533}"/>
              </a:ext>
            </a:extLst>
          </p:cNvPr>
          <p:cNvSpPr>
            <a:spLocks noGrp="1"/>
          </p:cNvSpPr>
          <p:nvPr>
            <p:ph type="title"/>
          </p:nvPr>
        </p:nvSpPr>
        <p:spPr/>
        <p:txBody>
          <a:bodyPr>
            <a:normAutofit fontScale="90000"/>
          </a:bodyPr>
          <a:lstStyle/>
          <a:p>
            <a:r>
              <a:rPr lang="en-US" dirty="0"/>
              <a:t> </a:t>
            </a:r>
            <a:br>
              <a:rPr lang="en-US" dirty="0"/>
            </a:br>
            <a:br>
              <a:rPr lang="en-US" dirty="0"/>
            </a:br>
            <a:br>
              <a:rPr lang="en-US" dirty="0"/>
            </a:br>
            <a:r>
              <a:rPr lang="en-US" b="1" dirty="0"/>
              <a:t>Example 1 of compiling a complex C assignment into MIPS.</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96760327-2175-4D44-A73B-B6458F9445AD}"/>
              </a:ext>
            </a:extLst>
          </p:cNvPr>
          <p:cNvSpPr>
            <a:spLocks noGrp="1"/>
          </p:cNvSpPr>
          <p:nvPr>
            <p:ph idx="1"/>
          </p:nvPr>
        </p:nvSpPr>
        <p:spPr/>
        <p:txBody>
          <a:bodyPr>
            <a:normAutofit/>
          </a:bodyPr>
          <a:lstStyle/>
          <a:p>
            <a:r>
              <a:rPr lang="en-US" dirty="0"/>
              <a:t>C Code</a:t>
            </a:r>
          </a:p>
          <a:p>
            <a:pPr lvl="1">
              <a:buFont typeface="Courier New" panose="02070309020205020404" pitchFamily="49" charset="0"/>
              <a:buChar char="o"/>
            </a:pPr>
            <a:r>
              <a:rPr lang="en-US" dirty="0"/>
              <a:t>f = (g + h) -  (</a:t>
            </a:r>
            <a:r>
              <a:rPr lang="en-US" dirty="0" err="1"/>
              <a:t>i</a:t>
            </a:r>
            <a:r>
              <a:rPr lang="en-US" dirty="0"/>
              <a:t> + j);</a:t>
            </a:r>
          </a:p>
          <a:p>
            <a:r>
              <a:rPr lang="en-US" dirty="0"/>
              <a:t>MIPS</a:t>
            </a:r>
          </a:p>
          <a:p>
            <a:pPr lvl="1">
              <a:buFont typeface="Courier New" panose="02070309020205020404" pitchFamily="49" charset="0"/>
              <a:buChar char="o"/>
            </a:pPr>
            <a:r>
              <a:rPr lang="en-US" dirty="0"/>
              <a:t>add t0, g, h    # temp t0 contains g + h</a:t>
            </a:r>
          </a:p>
          <a:p>
            <a:pPr lvl="1">
              <a:buFont typeface="Courier New" panose="02070309020205020404" pitchFamily="49" charset="0"/>
              <a:buChar char="o"/>
            </a:pPr>
            <a:r>
              <a:rPr lang="en-US" dirty="0"/>
              <a:t>add t1, </a:t>
            </a:r>
            <a:r>
              <a:rPr lang="en-US" dirty="0" err="1"/>
              <a:t>i</a:t>
            </a:r>
            <a:r>
              <a:rPr lang="en-US" dirty="0"/>
              <a:t>, j      # temp t1 contains </a:t>
            </a:r>
            <a:r>
              <a:rPr lang="en-US" dirty="0" err="1"/>
              <a:t>i</a:t>
            </a:r>
            <a:r>
              <a:rPr lang="en-US" dirty="0"/>
              <a:t> + j </a:t>
            </a:r>
          </a:p>
          <a:p>
            <a:pPr lvl="1">
              <a:buFont typeface="Courier New" panose="02070309020205020404" pitchFamily="49" charset="0"/>
              <a:buChar char="o"/>
            </a:pPr>
            <a:r>
              <a:rPr lang="en-US" dirty="0"/>
              <a:t>sub f, t0, t1    # f gets t0 - t1, which is (g + h) - (</a:t>
            </a:r>
            <a:r>
              <a:rPr lang="en-US" dirty="0" err="1"/>
              <a:t>i</a:t>
            </a:r>
            <a:r>
              <a:rPr lang="en-US" dirty="0"/>
              <a:t> + j)</a:t>
            </a:r>
          </a:p>
          <a:p>
            <a:pPr marL="0" indent="0">
              <a:buNone/>
            </a:pPr>
            <a:endParaRPr lang="en-US" dirty="0"/>
          </a:p>
          <a:p>
            <a:endParaRPr lang="en-US" dirty="0"/>
          </a:p>
        </p:txBody>
      </p:sp>
    </p:spTree>
    <p:extLst>
      <p:ext uri="{BB962C8B-B14F-4D97-AF65-F5344CB8AC3E}">
        <p14:creationId xmlns:p14="http://schemas.microsoft.com/office/powerpoint/2010/main" val="96086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E74C-BA25-0248-8C0A-A814B358FA2B}"/>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C4A11F17-96E2-C242-A4B0-4FD73D385016}"/>
              </a:ext>
            </a:extLst>
          </p:cNvPr>
          <p:cNvSpPr>
            <a:spLocks noGrp="1"/>
          </p:cNvSpPr>
          <p:nvPr>
            <p:ph idx="1"/>
          </p:nvPr>
        </p:nvSpPr>
        <p:spPr/>
        <p:txBody>
          <a:bodyPr/>
          <a:lstStyle/>
          <a:p>
            <a:r>
              <a:rPr lang="en-US" dirty="0"/>
              <a:t>add $s1, $s2, $s3</a:t>
            </a:r>
          </a:p>
          <a:p>
            <a:r>
              <a:rPr lang="en-US" dirty="0" err="1"/>
              <a:t>add</a:t>
            </a:r>
            <a:r>
              <a:rPr lang="en-US" dirty="0" err="1">
                <a:solidFill>
                  <a:srgbClr val="FF0000"/>
                </a:solidFill>
              </a:rPr>
              <a:t>i</a:t>
            </a:r>
            <a:r>
              <a:rPr lang="en-US" dirty="0"/>
              <a:t> $s1, $s3, </a:t>
            </a:r>
            <a:r>
              <a:rPr lang="en-US" dirty="0">
                <a:solidFill>
                  <a:srgbClr val="FF0000"/>
                </a:solidFill>
              </a:rPr>
              <a:t>50</a:t>
            </a:r>
          </a:p>
        </p:txBody>
      </p:sp>
    </p:spTree>
    <p:extLst>
      <p:ext uri="{BB962C8B-B14F-4D97-AF65-F5344CB8AC3E}">
        <p14:creationId xmlns:p14="http://schemas.microsoft.com/office/powerpoint/2010/main" val="4102727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57DD-F546-9D4C-A48E-BA20DF47F0AB}"/>
              </a:ext>
            </a:extLst>
          </p:cNvPr>
          <p:cNvSpPr>
            <a:spLocks noGrp="1"/>
          </p:cNvSpPr>
          <p:nvPr>
            <p:ph type="title"/>
          </p:nvPr>
        </p:nvSpPr>
        <p:spPr/>
        <p:txBody>
          <a:bodyPr/>
          <a:lstStyle/>
          <a:p>
            <a:r>
              <a:rPr lang="en-US" dirty="0"/>
              <a:t>MIPS Continued</a:t>
            </a:r>
          </a:p>
        </p:txBody>
      </p:sp>
      <p:sp>
        <p:nvSpPr>
          <p:cNvPr id="3" name="Content Placeholder 2">
            <a:extLst>
              <a:ext uri="{FF2B5EF4-FFF2-40B4-BE49-F238E27FC236}">
                <a16:creationId xmlns:a16="http://schemas.microsoft.com/office/drawing/2014/main" id="{25F887AB-CD7F-C446-8852-F16335274E64}"/>
              </a:ext>
            </a:extLst>
          </p:cNvPr>
          <p:cNvSpPr>
            <a:spLocks noGrp="1"/>
          </p:cNvSpPr>
          <p:nvPr>
            <p:ph idx="1"/>
          </p:nvPr>
        </p:nvSpPr>
        <p:spPr/>
        <p:txBody>
          <a:bodyPr/>
          <a:lstStyle/>
          <a:p>
            <a:r>
              <a:rPr lang="en-US" dirty="0"/>
              <a:t>The natural number of operands for an operation like addition is three: the two numbers being added together and a place to put the sum.</a:t>
            </a:r>
          </a:p>
          <a:p>
            <a:r>
              <a:rPr lang="en-US" dirty="0"/>
              <a:t>Requiring every instruction to have exactly three operands, no more and no less, conforms to the philosophy of keeping the hardware simple: hardware for a variable number of operands is more complicated than hardware for a fixed number. This situation illustrates the first of three underlying principles of hardware design:</a:t>
            </a:r>
          </a:p>
        </p:txBody>
      </p:sp>
    </p:spTree>
    <p:extLst>
      <p:ext uri="{BB962C8B-B14F-4D97-AF65-F5344CB8AC3E}">
        <p14:creationId xmlns:p14="http://schemas.microsoft.com/office/powerpoint/2010/main" val="2467865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1FDF-CB66-934D-B56A-23DCC3DA73FB}"/>
              </a:ext>
            </a:extLst>
          </p:cNvPr>
          <p:cNvSpPr>
            <a:spLocks noGrp="1"/>
          </p:cNvSpPr>
          <p:nvPr>
            <p:ph type="title"/>
          </p:nvPr>
        </p:nvSpPr>
        <p:spPr/>
        <p:txBody>
          <a:bodyPr/>
          <a:lstStyle/>
          <a:p>
            <a:r>
              <a:rPr lang="en-US" dirty="0"/>
              <a:t>MIPS operands</a:t>
            </a:r>
          </a:p>
        </p:txBody>
      </p:sp>
      <p:pic>
        <p:nvPicPr>
          <p:cNvPr id="4" name="Content Placeholder 3">
            <a:extLst>
              <a:ext uri="{FF2B5EF4-FFF2-40B4-BE49-F238E27FC236}">
                <a16:creationId xmlns:a16="http://schemas.microsoft.com/office/drawing/2014/main" id="{F041EF3A-7588-784B-B4FC-59E2F23434C7}"/>
              </a:ext>
            </a:extLst>
          </p:cNvPr>
          <p:cNvPicPr>
            <a:picLocks noGrp="1" noChangeAspect="1"/>
          </p:cNvPicPr>
          <p:nvPr>
            <p:ph idx="1"/>
          </p:nvPr>
        </p:nvPicPr>
        <p:blipFill>
          <a:blip r:embed="rId2"/>
          <a:stretch>
            <a:fillRect/>
          </a:stretch>
        </p:blipFill>
        <p:spPr>
          <a:xfrm>
            <a:off x="838200" y="2788969"/>
            <a:ext cx="10515600" cy="2424649"/>
          </a:xfrm>
          <a:prstGeom prst="rect">
            <a:avLst/>
          </a:prstGeom>
        </p:spPr>
      </p:pic>
    </p:spTree>
    <p:extLst>
      <p:ext uri="{BB962C8B-B14F-4D97-AF65-F5344CB8AC3E}">
        <p14:creationId xmlns:p14="http://schemas.microsoft.com/office/powerpoint/2010/main" val="3564625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BFA3-4192-7F43-BE79-4D34B319B75D}"/>
              </a:ext>
            </a:extLst>
          </p:cNvPr>
          <p:cNvSpPr>
            <a:spLocks noGrp="1"/>
          </p:cNvSpPr>
          <p:nvPr>
            <p:ph type="title"/>
          </p:nvPr>
        </p:nvSpPr>
        <p:spPr/>
        <p:txBody>
          <a:bodyPr>
            <a:normAutofit fontScale="90000"/>
          </a:bodyPr>
          <a:lstStyle/>
          <a:p>
            <a:br>
              <a:rPr lang="en-US" dirty="0"/>
            </a:br>
            <a:r>
              <a:rPr lang="en-US" b="1" dirty="0"/>
              <a:t>Instruction Types</a:t>
            </a:r>
            <a:br>
              <a:rPr lang="en-US" dirty="0"/>
            </a:br>
            <a:endParaRPr lang="en-US" dirty="0"/>
          </a:p>
        </p:txBody>
      </p:sp>
      <p:sp>
        <p:nvSpPr>
          <p:cNvPr id="3" name="Content Placeholder 2">
            <a:extLst>
              <a:ext uri="{FF2B5EF4-FFF2-40B4-BE49-F238E27FC236}">
                <a16:creationId xmlns:a16="http://schemas.microsoft.com/office/drawing/2014/main" id="{C121C0D1-CB4E-424B-8863-6664E1DADB4B}"/>
              </a:ext>
            </a:extLst>
          </p:cNvPr>
          <p:cNvSpPr>
            <a:spLocks noGrp="1"/>
          </p:cNvSpPr>
          <p:nvPr>
            <p:ph idx="1"/>
          </p:nvPr>
        </p:nvSpPr>
        <p:spPr/>
        <p:txBody>
          <a:bodyPr/>
          <a:lstStyle/>
          <a:p>
            <a:pPr marL="514350" indent="-514350">
              <a:buFont typeface="+mj-lt"/>
              <a:buAutoNum type="arabicPeriod"/>
            </a:pPr>
            <a:r>
              <a:rPr lang="en-US" dirty="0"/>
              <a:t>Data movement instructions:</a:t>
            </a:r>
          </a:p>
          <a:p>
            <a:pPr lvl="1">
              <a:buFont typeface="Courier New" panose="02070309020205020404" pitchFamily="49" charset="0"/>
              <a:buChar char="o"/>
            </a:pPr>
            <a:r>
              <a:rPr lang="en-US" dirty="0"/>
              <a:t>Data movement instructions are the most frequently used instructions. Data is moved from memory into registers, from registers to registers, and from registers to memory, and many machines provide different instructions depending on the source and destination.</a:t>
            </a:r>
          </a:p>
          <a:p>
            <a:pPr marL="514350" indent="-514350">
              <a:buFont typeface="+mj-lt"/>
              <a:buAutoNum type="arabicPeriod"/>
            </a:pPr>
            <a:r>
              <a:rPr lang="en-US" dirty="0"/>
              <a:t>Arithmetic instructions:</a:t>
            </a:r>
          </a:p>
          <a:p>
            <a:pPr lvl="1">
              <a:buFont typeface="Courier New" panose="02070309020205020404" pitchFamily="49" charset="0"/>
              <a:buChar char="o"/>
            </a:pPr>
            <a:r>
              <a:rPr lang="en-US" dirty="0"/>
              <a:t>Instructions that use integers and floating-point numbers. </a:t>
            </a:r>
          </a:p>
          <a:p>
            <a:pPr lvl="1">
              <a:buFont typeface="Courier New" panose="02070309020205020404" pitchFamily="49" charset="0"/>
              <a:buChar char="o"/>
            </a:pPr>
            <a:r>
              <a:rPr lang="en-US" dirty="0"/>
              <a:t>Many instruction sets provide different arithmetic instructions for various data sizes</a:t>
            </a:r>
          </a:p>
          <a:p>
            <a:pPr lvl="1">
              <a:buFont typeface="Courier New" panose="02070309020205020404" pitchFamily="49" charset="0"/>
              <a:buChar char="o"/>
            </a:pPr>
            <a:r>
              <a:rPr lang="en-US" dirty="0"/>
              <a:t>Arithmetic operations occur only on registers in MIPS instructions</a:t>
            </a:r>
          </a:p>
          <a:p>
            <a:pPr lvl="1">
              <a:buFont typeface="Courier New" panose="02070309020205020404" pitchFamily="49" charset="0"/>
              <a:buChar char="o"/>
            </a:pPr>
            <a:endParaRPr lang="en-US" dirty="0"/>
          </a:p>
          <a:p>
            <a:endParaRPr lang="en-US" dirty="0"/>
          </a:p>
        </p:txBody>
      </p:sp>
    </p:spTree>
    <p:extLst>
      <p:ext uri="{BB962C8B-B14F-4D97-AF65-F5344CB8AC3E}">
        <p14:creationId xmlns:p14="http://schemas.microsoft.com/office/powerpoint/2010/main" val="1687668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E994-1DA4-5E4A-B3E4-57CB3C3E8FDF}"/>
              </a:ext>
            </a:extLst>
          </p:cNvPr>
          <p:cNvSpPr>
            <a:spLocks noGrp="1"/>
          </p:cNvSpPr>
          <p:nvPr>
            <p:ph type="title"/>
          </p:nvPr>
        </p:nvSpPr>
        <p:spPr/>
        <p:txBody>
          <a:bodyPr/>
          <a:lstStyle/>
          <a:p>
            <a:r>
              <a:rPr lang="en-US" dirty="0"/>
              <a:t>MIPS assembly language for Arithmetic</a:t>
            </a:r>
          </a:p>
        </p:txBody>
      </p:sp>
      <p:pic>
        <p:nvPicPr>
          <p:cNvPr id="4" name="Content Placeholder 3">
            <a:extLst>
              <a:ext uri="{FF2B5EF4-FFF2-40B4-BE49-F238E27FC236}">
                <a16:creationId xmlns:a16="http://schemas.microsoft.com/office/drawing/2014/main" id="{CF264306-8E66-1E41-AF96-54840C29C0F9}"/>
              </a:ext>
            </a:extLst>
          </p:cNvPr>
          <p:cNvPicPr>
            <a:picLocks noGrp="1" noChangeAspect="1"/>
          </p:cNvPicPr>
          <p:nvPr>
            <p:ph idx="1"/>
          </p:nvPr>
        </p:nvPicPr>
        <p:blipFill>
          <a:blip r:embed="rId2"/>
          <a:stretch>
            <a:fillRect/>
          </a:stretch>
        </p:blipFill>
        <p:spPr>
          <a:xfrm>
            <a:off x="838200" y="3297321"/>
            <a:ext cx="10253353" cy="1372833"/>
          </a:xfrm>
          <a:prstGeom prst="rect">
            <a:avLst/>
          </a:prstGeom>
        </p:spPr>
      </p:pic>
    </p:spTree>
    <p:extLst>
      <p:ext uri="{BB962C8B-B14F-4D97-AF65-F5344CB8AC3E}">
        <p14:creationId xmlns:p14="http://schemas.microsoft.com/office/powerpoint/2010/main" val="2265583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51DE-3EB7-F846-96B4-F83E35F79815}"/>
              </a:ext>
            </a:extLst>
          </p:cNvPr>
          <p:cNvSpPr>
            <a:spLocks noGrp="1"/>
          </p:cNvSpPr>
          <p:nvPr>
            <p:ph type="title"/>
          </p:nvPr>
        </p:nvSpPr>
        <p:spPr/>
        <p:txBody>
          <a:bodyPr/>
          <a:lstStyle/>
          <a:p>
            <a:r>
              <a:rPr lang="en-US" dirty="0"/>
              <a:t>MIPS assembly language Data Transfer</a:t>
            </a:r>
          </a:p>
        </p:txBody>
      </p:sp>
      <p:pic>
        <p:nvPicPr>
          <p:cNvPr id="4" name="Content Placeholder 3">
            <a:extLst>
              <a:ext uri="{FF2B5EF4-FFF2-40B4-BE49-F238E27FC236}">
                <a16:creationId xmlns:a16="http://schemas.microsoft.com/office/drawing/2014/main" id="{32A4DADA-6726-424B-AFA2-9568B3BC53FA}"/>
              </a:ext>
            </a:extLst>
          </p:cNvPr>
          <p:cNvPicPr>
            <a:picLocks noGrp="1" noChangeAspect="1"/>
          </p:cNvPicPr>
          <p:nvPr>
            <p:ph idx="1"/>
          </p:nvPr>
        </p:nvPicPr>
        <p:blipFill>
          <a:blip r:embed="rId2"/>
          <a:stretch>
            <a:fillRect/>
          </a:stretch>
        </p:blipFill>
        <p:spPr>
          <a:xfrm>
            <a:off x="942976" y="1241200"/>
            <a:ext cx="7800974" cy="5636580"/>
          </a:xfrm>
          <a:prstGeom prst="rect">
            <a:avLst/>
          </a:prstGeom>
        </p:spPr>
      </p:pic>
    </p:spTree>
    <p:extLst>
      <p:ext uri="{BB962C8B-B14F-4D97-AF65-F5344CB8AC3E}">
        <p14:creationId xmlns:p14="http://schemas.microsoft.com/office/powerpoint/2010/main" val="290641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2A12-7EE2-BB44-9093-5D941FEC6949}"/>
              </a:ext>
            </a:extLst>
          </p:cNvPr>
          <p:cNvSpPr>
            <a:spLocks noGrp="1"/>
          </p:cNvSpPr>
          <p:nvPr>
            <p:ph type="title"/>
          </p:nvPr>
        </p:nvSpPr>
        <p:spPr/>
        <p:txBody>
          <a:bodyPr>
            <a:normAutofit fontScale="90000"/>
          </a:bodyPr>
          <a:lstStyle/>
          <a:p>
            <a:br>
              <a:rPr lang="en-US" b="1" dirty="0"/>
            </a:br>
            <a:r>
              <a:rPr lang="en-US" b="1" dirty="0"/>
              <a:t>Instruction Types Continued</a:t>
            </a:r>
            <a:br>
              <a:rPr lang="en-US" dirty="0"/>
            </a:br>
            <a:endParaRPr lang="en-US" dirty="0"/>
          </a:p>
        </p:txBody>
      </p:sp>
      <p:sp>
        <p:nvSpPr>
          <p:cNvPr id="3" name="Content Placeholder 2">
            <a:extLst>
              <a:ext uri="{FF2B5EF4-FFF2-40B4-BE49-F238E27FC236}">
                <a16:creationId xmlns:a16="http://schemas.microsoft.com/office/drawing/2014/main" id="{B9B4E756-2FBE-174B-9CDC-9A057A263A8D}"/>
              </a:ext>
            </a:extLst>
          </p:cNvPr>
          <p:cNvSpPr>
            <a:spLocks noGrp="1"/>
          </p:cNvSpPr>
          <p:nvPr>
            <p:ph idx="1"/>
          </p:nvPr>
        </p:nvSpPr>
        <p:spPr/>
        <p:txBody>
          <a:bodyPr/>
          <a:lstStyle/>
          <a:p>
            <a:pPr marL="514350" indent="-514350">
              <a:buFont typeface="+mj-lt"/>
              <a:buAutoNum type="arabicPeriod" startAt="3"/>
            </a:pPr>
            <a:r>
              <a:rPr lang="en-US" dirty="0"/>
              <a:t>Boolean logic instructions:</a:t>
            </a:r>
          </a:p>
          <a:p>
            <a:pPr lvl="1">
              <a:buFont typeface="Courier New" panose="02070309020205020404" pitchFamily="49" charset="0"/>
              <a:buChar char="o"/>
            </a:pPr>
            <a:r>
              <a:rPr lang="en-US" dirty="0"/>
              <a:t>Instructions perform Boolean operations, much in the same way that arithmetic operations work. </a:t>
            </a:r>
          </a:p>
          <a:p>
            <a:pPr lvl="1">
              <a:buFont typeface="Courier New" panose="02070309020205020404" pitchFamily="49" charset="0"/>
              <a:buChar char="o"/>
            </a:pPr>
            <a:r>
              <a:rPr lang="en-US" dirty="0"/>
              <a:t>Instructions for performing AND, NOT, and often OR and XOR operations.</a:t>
            </a:r>
          </a:p>
          <a:p>
            <a:pPr marL="514350" indent="-514350">
              <a:buFont typeface="+mj-lt"/>
              <a:buAutoNum type="arabicPeriod" startAt="4"/>
            </a:pPr>
            <a:r>
              <a:rPr lang="en-US" dirty="0"/>
              <a:t>Bit manipulation (shift and rotate)</a:t>
            </a:r>
          </a:p>
          <a:p>
            <a:pPr lvl="1">
              <a:buFont typeface="Courier New" panose="02070309020205020404" pitchFamily="49" charset="0"/>
              <a:buChar char="o"/>
            </a:pPr>
            <a:r>
              <a:rPr lang="en-US" dirty="0"/>
              <a:t>Bit manipulation instructions are used for setting and resetting individual bits (or sometimes groups of bits) within a given data word. These include both arithmetic and logical shift instructions and rotate instructions, both to the left and to the right. Logical shift instructions simply shift bits to either the left or the right by a specified amount, shifting in zeros from the opposite end.</a:t>
            </a:r>
          </a:p>
        </p:txBody>
      </p:sp>
    </p:spTree>
    <p:extLst>
      <p:ext uri="{BB962C8B-B14F-4D97-AF65-F5344CB8AC3E}">
        <p14:creationId xmlns:p14="http://schemas.microsoft.com/office/powerpoint/2010/main" val="366175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79B2-0309-8344-9A18-FBB80DB7618D}"/>
              </a:ext>
            </a:extLst>
          </p:cNvPr>
          <p:cNvSpPr>
            <a:spLocks noGrp="1"/>
          </p:cNvSpPr>
          <p:nvPr>
            <p:ph type="title"/>
          </p:nvPr>
        </p:nvSpPr>
        <p:spPr/>
        <p:txBody>
          <a:bodyPr/>
          <a:lstStyle/>
          <a:p>
            <a:r>
              <a:rPr lang="en-US" b="1" dirty="0"/>
              <a:t>Machine Language and Assembly Language</a:t>
            </a:r>
          </a:p>
        </p:txBody>
      </p:sp>
      <p:sp>
        <p:nvSpPr>
          <p:cNvPr id="3" name="Content Placeholder 2">
            <a:extLst>
              <a:ext uri="{FF2B5EF4-FFF2-40B4-BE49-F238E27FC236}">
                <a16:creationId xmlns:a16="http://schemas.microsoft.com/office/drawing/2014/main" id="{D6430AD1-E3AE-1F48-9B81-1E8D62B9B869}"/>
              </a:ext>
            </a:extLst>
          </p:cNvPr>
          <p:cNvSpPr>
            <a:spLocks noGrp="1"/>
          </p:cNvSpPr>
          <p:nvPr>
            <p:ph idx="1"/>
          </p:nvPr>
        </p:nvSpPr>
        <p:spPr/>
        <p:txBody>
          <a:bodyPr/>
          <a:lstStyle/>
          <a:p>
            <a:r>
              <a:rPr lang="en-US" dirty="0"/>
              <a:t>To command a computer’s hardware, you must speak its language.</a:t>
            </a:r>
          </a:p>
          <a:p>
            <a:r>
              <a:rPr lang="en-US" dirty="0"/>
              <a:t>The words of a computer’s language are called instructions, and its vocabulary is called an instruction set.</a:t>
            </a:r>
          </a:p>
          <a:p>
            <a:r>
              <a:rPr lang="en-US" dirty="0"/>
              <a:t>Computer instructions can be represented as sequences of bits. This representation is called machine language</a:t>
            </a:r>
          </a:p>
          <a:p>
            <a:r>
              <a:rPr lang="en-US" dirty="0"/>
              <a:t>A slightly higher-level representation (and one that is much easier for humans to use) is called assembly language</a:t>
            </a:r>
          </a:p>
          <a:p>
            <a:r>
              <a:rPr lang="en-US" dirty="0"/>
              <a:t>The chosen instruction set comes from MIPS Technologies.</a:t>
            </a:r>
          </a:p>
        </p:txBody>
      </p:sp>
    </p:spTree>
    <p:extLst>
      <p:ext uri="{BB962C8B-B14F-4D97-AF65-F5344CB8AC3E}">
        <p14:creationId xmlns:p14="http://schemas.microsoft.com/office/powerpoint/2010/main" val="54506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0C4B-38A8-3F4C-81ED-C08795A2FFA4}"/>
              </a:ext>
            </a:extLst>
          </p:cNvPr>
          <p:cNvSpPr>
            <a:spLocks noGrp="1"/>
          </p:cNvSpPr>
          <p:nvPr>
            <p:ph type="title"/>
          </p:nvPr>
        </p:nvSpPr>
        <p:spPr/>
        <p:txBody>
          <a:bodyPr/>
          <a:lstStyle/>
          <a:p>
            <a:r>
              <a:rPr lang="en-US" b="1" dirty="0"/>
              <a:t>Instruction Types Continued</a:t>
            </a:r>
            <a:br>
              <a:rPr lang="en-US" dirty="0"/>
            </a:br>
            <a:endParaRPr lang="en-US" dirty="0"/>
          </a:p>
        </p:txBody>
      </p:sp>
      <p:sp>
        <p:nvSpPr>
          <p:cNvPr id="3" name="Content Placeholder 2">
            <a:extLst>
              <a:ext uri="{FF2B5EF4-FFF2-40B4-BE49-F238E27FC236}">
                <a16:creationId xmlns:a16="http://schemas.microsoft.com/office/drawing/2014/main" id="{EC2D3B45-1514-FF45-8261-2479392BCA82}"/>
              </a:ext>
            </a:extLst>
          </p:cNvPr>
          <p:cNvSpPr>
            <a:spLocks noGrp="1"/>
          </p:cNvSpPr>
          <p:nvPr>
            <p:ph idx="1"/>
          </p:nvPr>
        </p:nvSpPr>
        <p:spPr>
          <a:xfrm>
            <a:off x="838200" y="1213805"/>
            <a:ext cx="10515600" cy="4963158"/>
          </a:xfrm>
        </p:spPr>
        <p:txBody>
          <a:bodyPr>
            <a:normAutofit lnSpcReduction="10000"/>
          </a:bodyPr>
          <a:lstStyle/>
          <a:p>
            <a:pPr marL="514350" indent="-514350">
              <a:buFont typeface="+mj-lt"/>
              <a:buAutoNum type="arabicPeriod" startAt="5"/>
            </a:pPr>
            <a:r>
              <a:rPr lang="en-US" dirty="0"/>
              <a:t>I/O instructions</a:t>
            </a:r>
          </a:p>
          <a:p>
            <a:pPr lvl="1">
              <a:buFont typeface="Courier New" panose="02070309020205020404" pitchFamily="49" charset="0"/>
              <a:buChar char="o"/>
            </a:pPr>
            <a:r>
              <a:rPr lang="en-US" dirty="0"/>
              <a:t>The basic schemes for handling I/O are programmed I/O, interrupt-driven I/O, and DMA devices</a:t>
            </a:r>
          </a:p>
          <a:p>
            <a:pPr marL="514350" indent="-514350">
              <a:buFont typeface="+mj-lt"/>
              <a:buAutoNum type="arabicPeriod" startAt="5"/>
            </a:pPr>
            <a:r>
              <a:rPr lang="en-US" dirty="0"/>
              <a:t>Transfer of control instructions</a:t>
            </a:r>
          </a:p>
          <a:p>
            <a:pPr lvl="1">
              <a:buFont typeface="Courier New" panose="02070309020205020404" pitchFamily="49" charset="0"/>
              <a:buChar char="o"/>
            </a:pPr>
            <a:r>
              <a:rPr lang="en-US" dirty="0"/>
              <a:t>Control instructions include branches, skips, and procedure calls. Branching can be unconditional or conditional. Skip instructions are basically branch instructions with implied addresses. Because no operand is required, skip instructions often use bits of the address field to specify different situations</a:t>
            </a:r>
          </a:p>
          <a:p>
            <a:pPr marL="514350" indent="-514350">
              <a:buFont typeface="+mj-lt"/>
              <a:buAutoNum type="arabicPeriod" startAt="5"/>
            </a:pPr>
            <a:r>
              <a:rPr lang="en-US" dirty="0"/>
              <a:t>Special purpose instructions</a:t>
            </a:r>
          </a:p>
          <a:p>
            <a:pPr lvl="1">
              <a:buFont typeface="Courier New" panose="02070309020205020404" pitchFamily="49" charset="0"/>
              <a:buChar char="o"/>
            </a:pPr>
            <a:r>
              <a:rPr lang="en-US" dirty="0"/>
              <a:t>Special purpose instructions include those used for string processing, high-level language support, protection, flag control, and cache management. Most architectures provide instructions for string processing, including string manipulation and searching.</a:t>
            </a:r>
          </a:p>
        </p:txBody>
      </p:sp>
    </p:spTree>
    <p:extLst>
      <p:ext uri="{BB962C8B-B14F-4D97-AF65-F5344CB8AC3E}">
        <p14:creationId xmlns:p14="http://schemas.microsoft.com/office/powerpoint/2010/main" val="2116154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4DD7-3203-874A-9EEC-0B9519A537A2}"/>
              </a:ext>
            </a:extLst>
          </p:cNvPr>
          <p:cNvSpPr>
            <a:spLocks noGrp="1"/>
          </p:cNvSpPr>
          <p:nvPr>
            <p:ph type="title"/>
          </p:nvPr>
        </p:nvSpPr>
        <p:spPr/>
        <p:txBody>
          <a:bodyPr/>
          <a:lstStyle/>
          <a:p>
            <a:r>
              <a:rPr lang="en-US" dirty="0"/>
              <a:t>MIPS assembly language logical</a:t>
            </a:r>
          </a:p>
        </p:txBody>
      </p:sp>
      <p:pic>
        <p:nvPicPr>
          <p:cNvPr id="4" name="Content Placeholder 3">
            <a:extLst>
              <a:ext uri="{FF2B5EF4-FFF2-40B4-BE49-F238E27FC236}">
                <a16:creationId xmlns:a16="http://schemas.microsoft.com/office/drawing/2014/main" id="{F96AD5D3-D8CA-EF4F-93F8-DC0DC5DE9C6F}"/>
              </a:ext>
            </a:extLst>
          </p:cNvPr>
          <p:cNvPicPr>
            <a:picLocks noGrp="1" noChangeAspect="1"/>
          </p:cNvPicPr>
          <p:nvPr>
            <p:ph idx="1"/>
          </p:nvPr>
        </p:nvPicPr>
        <p:blipFill>
          <a:blip r:embed="rId2"/>
          <a:stretch>
            <a:fillRect/>
          </a:stretch>
        </p:blipFill>
        <p:spPr>
          <a:xfrm>
            <a:off x="838200" y="1832451"/>
            <a:ext cx="10515600" cy="4337685"/>
          </a:xfrm>
          <a:prstGeom prst="rect">
            <a:avLst/>
          </a:prstGeom>
        </p:spPr>
      </p:pic>
    </p:spTree>
    <p:extLst>
      <p:ext uri="{BB962C8B-B14F-4D97-AF65-F5344CB8AC3E}">
        <p14:creationId xmlns:p14="http://schemas.microsoft.com/office/powerpoint/2010/main" val="410941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7DAC-E16F-EF4E-A78D-1ADDC00865A8}"/>
              </a:ext>
            </a:extLst>
          </p:cNvPr>
          <p:cNvSpPr>
            <a:spLocks noGrp="1"/>
          </p:cNvSpPr>
          <p:nvPr>
            <p:ph type="title"/>
          </p:nvPr>
        </p:nvSpPr>
        <p:spPr/>
        <p:txBody>
          <a:bodyPr/>
          <a:lstStyle/>
          <a:p>
            <a:r>
              <a:rPr lang="en-US" dirty="0"/>
              <a:t>Assembly Language</a:t>
            </a:r>
          </a:p>
        </p:txBody>
      </p:sp>
      <p:pic>
        <p:nvPicPr>
          <p:cNvPr id="4" name="Content Placeholder 3">
            <a:extLst>
              <a:ext uri="{FF2B5EF4-FFF2-40B4-BE49-F238E27FC236}">
                <a16:creationId xmlns:a16="http://schemas.microsoft.com/office/drawing/2014/main" id="{A00C777F-9660-9342-8D85-286AC5D602BB}"/>
              </a:ext>
            </a:extLst>
          </p:cNvPr>
          <p:cNvPicPr>
            <a:picLocks noGrp="1" noChangeAspect="1"/>
          </p:cNvPicPr>
          <p:nvPr>
            <p:ph idx="1"/>
          </p:nvPr>
        </p:nvPicPr>
        <p:blipFill>
          <a:blip r:embed="rId2"/>
          <a:stretch>
            <a:fillRect/>
          </a:stretch>
        </p:blipFill>
        <p:spPr>
          <a:xfrm>
            <a:off x="1585914" y="1621808"/>
            <a:ext cx="8633858" cy="4555155"/>
          </a:xfrm>
          <a:prstGeom prst="rect">
            <a:avLst/>
          </a:prstGeom>
        </p:spPr>
      </p:pic>
    </p:spTree>
    <p:extLst>
      <p:ext uri="{BB962C8B-B14F-4D97-AF65-F5344CB8AC3E}">
        <p14:creationId xmlns:p14="http://schemas.microsoft.com/office/powerpoint/2010/main" val="2339584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5347-5488-804A-B48E-57E1E642C0B5}"/>
              </a:ext>
            </a:extLst>
          </p:cNvPr>
          <p:cNvSpPr>
            <a:spLocks noGrp="1"/>
          </p:cNvSpPr>
          <p:nvPr>
            <p:ph type="title"/>
          </p:nvPr>
        </p:nvSpPr>
        <p:spPr/>
        <p:txBody>
          <a:bodyPr>
            <a:normAutofit fontScale="90000"/>
          </a:bodyPr>
          <a:lstStyle/>
          <a:p>
            <a:br>
              <a:rPr lang="en-US" dirty="0"/>
            </a:br>
            <a:r>
              <a:rPr lang="en-US" b="1" dirty="0"/>
              <a:t>Operands of the Computer Hardware</a:t>
            </a:r>
            <a:br>
              <a:rPr lang="en-US" dirty="0"/>
            </a:br>
            <a:endParaRPr lang="en-US" dirty="0"/>
          </a:p>
        </p:txBody>
      </p:sp>
      <p:sp>
        <p:nvSpPr>
          <p:cNvPr id="3" name="Content Placeholder 2">
            <a:extLst>
              <a:ext uri="{FF2B5EF4-FFF2-40B4-BE49-F238E27FC236}">
                <a16:creationId xmlns:a16="http://schemas.microsoft.com/office/drawing/2014/main" id="{33F194BB-C42A-194D-ABEF-086610130FCF}"/>
              </a:ext>
            </a:extLst>
          </p:cNvPr>
          <p:cNvSpPr>
            <a:spLocks noGrp="1"/>
          </p:cNvSpPr>
          <p:nvPr>
            <p:ph idx="1"/>
          </p:nvPr>
        </p:nvSpPr>
        <p:spPr/>
        <p:txBody>
          <a:bodyPr/>
          <a:lstStyle/>
          <a:p>
            <a:r>
              <a:rPr lang="en-US" dirty="0"/>
              <a:t>The operands of arithmetic instructions are restricted; they must be from a limited number of special locations built directly in hardware called registers</a:t>
            </a:r>
          </a:p>
          <a:p>
            <a:r>
              <a:rPr lang="en-US" dirty="0"/>
              <a:t>The size of a register in the MIPS architecture is 32 bits; groups of 32 bits occur so frequently that they are given the name </a:t>
            </a:r>
            <a:r>
              <a:rPr lang="en-US" i="1" dirty="0"/>
              <a:t>word</a:t>
            </a:r>
            <a:r>
              <a:rPr lang="en-US" dirty="0"/>
              <a:t> in the MIPS architecture</a:t>
            </a:r>
          </a:p>
          <a:p>
            <a:r>
              <a:rPr lang="en-US" dirty="0"/>
              <a:t>In the MIPS architecture, each register is 32 bits wide.</a:t>
            </a:r>
          </a:p>
        </p:txBody>
      </p:sp>
    </p:spTree>
    <p:extLst>
      <p:ext uri="{BB962C8B-B14F-4D97-AF65-F5344CB8AC3E}">
        <p14:creationId xmlns:p14="http://schemas.microsoft.com/office/powerpoint/2010/main" val="10635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BA2E-854B-D442-A341-2AA1666257B5}"/>
              </a:ext>
            </a:extLst>
          </p:cNvPr>
          <p:cNvSpPr>
            <a:spLocks noGrp="1"/>
          </p:cNvSpPr>
          <p:nvPr>
            <p:ph type="title"/>
          </p:nvPr>
        </p:nvSpPr>
        <p:spPr/>
        <p:txBody>
          <a:bodyPr/>
          <a:lstStyle/>
          <a:p>
            <a:r>
              <a:rPr lang="en-US" dirty="0"/>
              <a:t>Compiling a C Assignment Using Registers.</a:t>
            </a:r>
          </a:p>
        </p:txBody>
      </p:sp>
      <p:sp>
        <p:nvSpPr>
          <p:cNvPr id="3" name="Content Placeholder 2">
            <a:extLst>
              <a:ext uri="{FF2B5EF4-FFF2-40B4-BE49-F238E27FC236}">
                <a16:creationId xmlns:a16="http://schemas.microsoft.com/office/drawing/2014/main" id="{8796B3DC-4C99-E44C-8A09-6FB51EC6D3EC}"/>
              </a:ext>
            </a:extLst>
          </p:cNvPr>
          <p:cNvSpPr>
            <a:spLocks noGrp="1"/>
          </p:cNvSpPr>
          <p:nvPr>
            <p:ph idx="1"/>
          </p:nvPr>
        </p:nvSpPr>
        <p:spPr/>
        <p:txBody>
          <a:bodyPr/>
          <a:lstStyle/>
          <a:p>
            <a:r>
              <a:rPr lang="en-US" dirty="0"/>
              <a:t>Consider f = (g + h) - (</a:t>
            </a:r>
            <a:r>
              <a:rPr lang="en-US" dirty="0" err="1"/>
              <a:t>i</a:t>
            </a:r>
            <a:r>
              <a:rPr lang="en-US" dirty="0"/>
              <a:t> + j);</a:t>
            </a:r>
          </a:p>
          <a:p>
            <a:r>
              <a:rPr lang="en-US" dirty="0"/>
              <a:t>The variables f, g, h, </a:t>
            </a:r>
            <a:r>
              <a:rPr lang="en-US" dirty="0" err="1"/>
              <a:t>i</a:t>
            </a:r>
            <a:r>
              <a:rPr lang="en-US" dirty="0"/>
              <a:t>, and j are assigned to the registers $s0, $s1, $s2, $s3, and $s4, respectively. What is the compiled MIPS code?</a:t>
            </a:r>
          </a:p>
          <a:p>
            <a:r>
              <a:rPr lang="en-US" dirty="0"/>
              <a:t>Solution:</a:t>
            </a:r>
          </a:p>
          <a:p>
            <a:pPr lvl="1"/>
            <a:r>
              <a:rPr lang="en-US" dirty="0"/>
              <a:t>add $t0, $s1, $s2 # register $t0 contains g + h</a:t>
            </a:r>
          </a:p>
          <a:p>
            <a:pPr lvl="1"/>
            <a:r>
              <a:rPr lang="en-US" dirty="0"/>
              <a:t>add $t1, $s3, $s4 # register $t1 contains </a:t>
            </a:r>
            <a:r>
              <a:rPr lang="en-US" dirty="0" err="1"/>
              <a:t>i</a:t>
            </a:r>
            <a:r>
              <a:rPr lang="en-US" dirty="0"/>
              <a:t> + j</a:t>
            </a:r>
          </a:p>
          <a:p>
            <a:pPr lvl="1"/>
            <a:r>
              <a:rPr lang="en-US" dirty="0"/>
              <a:t>sub $s0, $t0, $t1 # f gets $t0 - $t1, which is (g + h) - (</a:t>
            </a:r>
            <a:r>
              <a:rPr lang="en-US" dirty="0" err="1"/>
              <a:t>i</a:t>
            </a:r>
            <a:r>
              <a:rPr lang="en-US" dirty="0"/>
              <a:t> + j)</a:t>
            </a:r>
          </a:p>
        </p:txBody>
      </p:sp>
    </p:spTree>
    <p:extLst>
      <p:ext uri="{BB962C8B-B14F-4D97-AF65-F5344CB8AC3E}">
        <p14:creationId xmlns:p14="http://schemas.microsoft.com/office/powerpoint/2010/main" val="214503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CAE-2C07-E04C-81C2-B6872E522B34}"/>
              </a:ext>
            </a:extLst>
          </p:cNvPr>
          <p:cNvSpPr>
            <a:spLocks noGrp="1"/>
          </p:cNvSpPr>
          <p:nvPr>
            <p:ph type="title"/>
          </p:nvPr>
        </p:nvSpPr>
        <p:spPr/>
        <p:txBody>
          <a:bodyPr>
            <a:normAutofit fontScale="90000"/>
          </a:bodyPr>
          <a:lstStyle/>
          <a:p>
            <a:br>
              <a:rPr lang="en-US" b="1" dirty="0"/>
            </a:br>
            <a:r>
              <a:rPr lang="en-US" b="1" dirty="0"/>
              <a:t>Memory operands</a:t>
            </a:r>
            <a:br>
              <a:rPr lang="en-US" b="1" dirty="0"/>
            </a:br>
            <a:endParaRPr lang="en-US" dirty="0"/>
          </a:p>
        </p:txBody>
      </p:sp>
      <p:sp>
        <p:nvSpPr>
          <p:cNvPr id="3" name="Content Placeholder 2">
            <a:extLst>
              <a:ext uri="{FF2B5EF4-FFF2-40B4-BE49-F238E27FC236}">
                <a16:creationId xmlns:a16="http://schemas.microsoft.com/office/drawing/2014/main" id="{623D6FA2-90C4-3B41-85D1-4978D13A22AE}"/>
              </a:ext>
            </a:extLst>
          </p:cNvPr>
          <p:cNvSpPr>
            <a:spLocks noGrp="1"/>
          </p:cNvSpPr>
          <p:nvPr>
            <p:ph idx="1"/>
          </p:nvPr>
        </p:nvSpPr>
        <p:spPr/>
        <p:txBody>
          <a:bodyPr/>
          <a:lstStyle/>
          <a:p>
            <a:r>
              <a:rPr lang="en-US" dirty="0"/>
              <a:t>Programming languages have simple variables that contain single data elements. They also have more complex data structures—arrays and structures.  How can a computer represent and access such large structures?</a:t>
            </a:r>
          </a:p>
          <a:p>
            <a:r>
              <a:rPr lang="en-US" dirty="0"/>
              <a:t>The processor can keep only a small amount of data in registers, but computer memory contains billions of data elements. Hence, data structures (arrays and structures) are kept in memory.</a:t>
            </a:r>
          </a:p>
          <a:p>
            <a:r>
              <a:rPr lang="en-US" dirty="0"/>
              <a:t>Arithmetic operations occur only on registers in MIPS instructions; thus, MIPS must include instructions that transfer data between memory and registers. This is </a:t>
            </a:r>
            <a:r>
              <a:rPr lang="en-US" i="1" dirty="0"/>
              <a:t>data transfer instructions</a:t>
            </a:r>
            <a:endParaRPr lang="en-US" dirty="0"/>
          </a:p>
        </p:txBody>
      </p:sp>
    </p:spTree>
    <p:extLst>
      <p:ext uri="{BB962C8B-B14F-4D97-AF65-F5344CB8AC3E}">
        <p14:creationId xmlns:p14="http://schemas.microsoft.com/office/powerpoint/2010/main" val="286325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2262-936A-BA4F-A69A-D6F8634F53CF}"/>
              </a:ext>
            </a:extLst>
          </p:cNvPr>
          <p:cNvSpPr>
            <a:spLocks noGrp="1"/>
          </p:cNvSpPr>
          <p:nvPr>
            <p:ph type="title"/>
          </p:nvPr>
        </p:nvSpPr>
        <p:spPr>
          <a:xfrm>
            <a:off x="838200" y="365126"/>
            <a:ext cx="10515600" cy="315912"/>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4DB95367-F95B-484E-82E3-38BDD6B1581E}"/>
              </a:ext>
            </a:extLst>
          </p:cNvPr>
          <p:cNvSpPr>
            <a:spLocks noGrp="1"/>
          </p:cNvSpPr>
          <p:nvPr>
            <p:ph idx="1"/>
          </p:nvPr>
        </p:nvSpPr>
        <p:spPr>
          <a:xfrm>
            <a:off x="838200" y="914400"/>
            <a:ext cx="10515600" cy="5262563"/>
          </a:xfrm>
        </p:spPr>
        <p:txBody>
          <a:bodyPr>
            <a:normAutofit lnSpcReduction="10000"/>
          </a:bodyPr>
          <a:lstStyle/>
          <a:p>
            <a:r>
              <a:rPr lang="en-US" dirty="0"/>
              <a:t>To access a word in memory, the instruction must supply the memory </a:t>
            </a:r>
            <a:r>
              <a:rPr lang="en-US" i="1" dirty="0"/>
              <a:t>address</a:t>
            </a:r>
            <a:r>
              <a:rPr lang="en-US" dirty="0"/>
              <a:t>. Memory is just a large, single-dimensional array, with the address acting as the index to that array, starting at 0. </a:t>
            </a:r>
          </a:p>
          <a:p>
            <a:r>
              <a:rPr lang="en-US" dirty="0"/>
              <a:t>The data transfer instruction that copies data from memory to a register is traditionally called </a:t>
            </a:r>
            <a:r>
              <a:rPr lang="en-US" b="1" i="1" dirty="0"/>
              <a:t>load</a:t>
            </a:r>
            <a:r>
              <a:rPr lang="en-US" dirty="0"/>
              <a:t>.</a:t>
            </a:r>
          </a:p>
          <a:p>
            <a:r>
              <a:rPr lang="en-US" dirty="0"/>
              <a:t>The format of the load instruction is the name of the operation followed by the register to be loaded, then a constant and register used to access memory.</a:t>
            </a:r>
          </a:p>
          <a:p>
            <a:r>
              <a:rPr lang="en-US" dirty="0"/>
              <a:t>The actual MIPS name for this instruction is </a:t>
            </a:r>
            <a:r>
              <a:rPr lang="en-US" dirty="0" err="1"/>
              <a:t>lw</a:t>
            </a:r>
            <a:r>
              <a:rPr lang="en-US" dirty="0"/>
              <a:t>, standing for </a:t>
            </a:r>
            <a:r>
              <a:rPr lang="en-US" i="1" dirty="0"/>
              <a:t>load word</a:t>
            </a:r>
            <a:r>
              <a:rPr lang="en-US" dirty="0"/>
              <a:t>.</a:t>
            </a:r>
          </a:p>
          <a:p>
            <a:r>
              <a:rPr lang="en-US" dirty="0"/>
              <a:t>The format of the load instruction is the name of the operation followed by the register to be loaded, then a constant and register used to access memory</a:t>
            </a:r>
          </a:p>
        </p:txBody>
      </p:sp>
    </p:spTree>
    <p:extLst>
      <p:ext uri="{BB962C8B-B14F-4D97-AF65-F5344CB8AC3E}">
        <p14:creationId xmlns:p14="http://schemas.microsoft.com/office/powerpoint/2010/main" val="3971556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DFA0-87F4-2645-983F-F589C91986EE}"/>
              </a:ext>
            </a:extLst>
          </p:cNvPr>
          <p:cNvSpPr>
            <a:spLocks noGrp="1"/>
          </p:cNvSpPr>
          <p:nvPr>
            <p:ph type="title"/>
          </p:nvPr>
        </p:nvSpPr>
        <p:spPr/>
        <p:txBody>
          <a:bodyPr>
            <a:normAutofit fontScale="90000"/>
          </a:bodyPr>
          <a:lstStyle/>
          <a:p>
            <a:br>
              <a:rPr lang="en-US" dirty="0"/>
            </a:br>
            <a:br>
              <a:rPr lang="en-US" dirty="0"/>
            </a:br>
            <a:r>
              <a:rPr lang="en-US" dirty="0"/>
              <a:t>Load word instruction.</a:t>
            </a:r>
            <a:br>
              <a:rPr lang="en-US" dirty="0"/>
            </a:br>
            <a:br>
              <a:rPr lang="en-US" dirty="0"/>
            </a:br>
            <a:endParaRPr lang="en-US" dirty="0"/>
          </a:p>
        </p:txBody>
      </p:sp>
      <p:sp>
        <p:nvSpPr>
          <p:cNvPr id="3" name="Content Placeholder 2">
            <a:extLst>
              <a:ext uri="{FF2B5EF4-FFF2-40B4-BE49-F238E27FC236}">
                <a16:creationId xmlns:a16="http://schemas.microsoft.com/office/drawing/2014/main" id="{765D4B71-EFDF-8D48-A002-E50A1A1A2AD3}"/>
              </a:ext>
            </a:extLst>
          </p:cNvPr>
          <p:cNvSpPr>
            <a:spLocks noGrp="1"/>
          </p:cNvSpPr>
          <p:nvPr>
            <p:ph idx="1"/>
          </p:nvPr>
        </p:nvSpPr>
        <p:spPr/>
        <p:txBody>
          <a:bodyPr/>
          <a:lstStyle/>
          <a:p>
            <a:r>
              <a:rPr lang="en-US" dirty="0"/>
              <a:t>g = h + A[8];</a:t>
            </a:r>
          </a:p>
        </p:txBody>
      </p:sp>
      <p:pic>
        <p:nvPicPr>
          <p:cNvPr id="4" name="Picture 3">
            <a:extLst>
              <a:ext uri="{FF2B5EF4-FFF2-40B4-BE49-F238E27FC236}">
                <a16:creationId xmlns:a16="http://schemas.microsoft.com/office/drawing/2014/main" id="{C001BBAD-3CF7-B445-9D02-1B8BD20CE4F9}"/>
              </a:ext>
            </a:extLst>
          </p:cNvPr>
          <p:cNvPicPr>
            <a:picLocks noChangeAspect="1"/>
          </p:cNvPicPr>
          <p:nvPr/>
        </p:nvPicPr>
        <p:blipFill>
          <a:blip r:embed="rId2"/>
          <a:stretch>
            <a:fillRect/>
          </a:stretch>
        </p:blipFill>
        <p:spPr>
          <a:xfrm>
            <a:off x="477837" y="1690688"/>
            <a:ext cx="11236325" cy="4356430"/>
          </a:xfrm>
          <a:prstGeom prst="rect">
            <a:avLst/>
          </a:prstGeom>
        </p:spPr>
      </p:pic>
    </p:spTree>
    <p:extLst>
      <p:ext uri="{BB962C8B-B14F-4D97-AF65-F5344CB8AC3E}">
        <p14:creationId xmlns:p14="http://schemas.microsoft.com/office/powerpoint/2010/main" val="3989716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90D5-601F-3946-B897-21829B1DF02C}"/>
              </a:ext>
            </a:extLst>
          </p:cNvPr>
          <p:cNvSpPr>
            <a:spLocks noGrp="1"/>
          </p:cNvSpPr>
          <p:nvPr>
            <p:ph type="title"/>
          </p:nvPr>
        </p:nvSpPr>
        <p:spPr/>
        <p:txBody>
          <a:bodyPr/>
          <a:lstStyle/>
          <a:p>
            <a:r>
              <a:rPr lang="en-US" dirty="0"/>
              <a:t>Load word instruction.</a:t>
            </a:r>
            <a:endParaRPr lang="en-US" b="1" dirty="0"/>
          </a:p>
        </p:txBody>
      </p:sp>
      <p:sp>
        <p:nvSpPr>
          <p:cNvPr id="3" name="Content Placeholder 2">
            <a:extLst>
              <a:ext uri="{FF2B5EF4-FFF2-40B4-BE49-F238E27FC236}">
                <a16:creationId xmlns:a16="http://schemas.microsoft.com/office/drawing/2014/main" id="{EBF221CF-2317-A44D-8900-C68095364138}"/>
              </a:ext>
            </a:extLst>
          </p:cNvPr>
          <p:cNvSpPr>
            <a:spLocks noGrp="1"/>
          </p:cNvSpPr>
          <p:nvPr>
            <p:ph idx="1"/>
          </p:nvPr>
        </p:nvSpPr>
        <p:spPr/>
        <p:txBody>
          <a:bodyPr/>
          <a:lstStyle/>
          <a:p>
            <a:r>
              <a:rPr lang="en-US" dirty="0"/>
              <a:t>Assume $s3 has 5000, and words addressed 5000..5002 have the data shown:</a:t>
            </a:r>
            <a:br>
              <a:rPr lang="en-US" dirty="0"/>
            </a:br>
            <a:r>
              <a:rPr lang="en-US" dirty="0"/>
              <a:t>5000: 99</a:t>
            </a:r>
            <a:br>
              <a:rPr lang="en-US" dirty="0"/>
            </a:br>
            <a:r>
              <a:rPr lang="en-US" dirty="0"/>
              <a:t>5001: 77</a:t>
            </a:r>
            <a:br>
              <a:rPr lang="en-US" dirty="0"/>
            </a:br>
            <a:r>
              <a:rPr lang="en-US" dirty="0"/>
              <a:t>5002: 323</a:t>
            </a:r>
          </a:p>
          <a:p>
            <a:endParaRPr lang="en-US" dirty="0"/>
          </a:p>
          <a:p>
            <a:r>
              <a:rPr lang="en-US" dirty="0"/>
              <a:t>What address will be computed by:</a:t>
            </a:r>
            <a:br>
              <a:rPr lang="en-US" dirty="0"/>
            </a:br>
            <a:r>
              <a:rPr lang="en-US" dirty="0" err="1"/>
              <a:t>lw</a:t>
            </a:r>
            <a:r>
              <a:rPr lang="en-US" dirty="0"/>
              <a:t> $t0, 2($s3)</a:t>
            </a:r>
          </a:p>
          <a:p>
            <a:r>
              <a:rPr lang="en-US" dirty="0"/>
              <a:t>2($s3) computes the address as 2 + (the value in $s3), so 2 + 5000, or 5002.</a:t>
            </a:r>
          </a:p>
        </p:txBody>
      </p:sp>
    </p:spTree>
    <p:extLst>
      <p:ext uri="{BB962C8B-B14F-4D97-AF65-F5344CB8AC3E}">
        <p14:creationId xmlns:p14="http://schemas.microsoft.com/office/powerpoint/2010/main" val="105674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90D5-601F-3946-B897-21829B1DF02C}"/>
              </a:ext>
            </a:extLst>
          </p:cNvPr>
          <p:cNvSpPr>
            <a:spLocks noGrp="1"/>
          </p:cNvSpPr>
          <p:nvPr>
            <p:ph type="title"/>
          </p:nvPr>
        </p:nvSpPr>
        <p:spPr/>
        <p:txBody>
          <a:bodyPr/>
          <a:lstStyle/>
          <a:p>
            <a:r>
              <a:rPr lang="en-US" dirty="0"/>
              <a:t>Load word instruction.</a:t>
            </a:r>
            <a:endParaRPr lang="en-US" b="1" dirty="0"/>
          </a:p>
        </p:txBody>
      </p:sp>
      <p:sp>
        <p:nvSpPr>
          <p:cNvPr id="3" name="Content Placeholder 2">
            <a:extLst>
              <a:ext uri="{FF2B5EF4-FFF2-40B4-BE49-F238E27FC236}">
                <a16:creationId xmlns:a16="http://schemas.microsoft.com/office/drawing/2014/main" id="{EBF221CF-2317-A44D-8900-C68095364138}"/>
              </a:ext>
            </a:extLst>
          </p:cNvPr>
          <p:cNvSpPr>
            <a:spLocks noGrp="1"/>
          </p:cNvSpPr>
          <p:nvPr>
            <p:ph idx="1"/>
          </p:nvPr>
        </p:nvSpPr>
        <p:spPr/>
        <p:txBody>
          <a:bodyPr>
            <a:normAutofit/>
          </a:bodyPr>
          <a:lstStyle/>
          <a:p>
            <a:r>
              <a:rPr lang="en-US" dirty="0"/>
              <a:t>Assume $s3 has 5000, and words addressed 5000..5002 have the data shown:</a:t>
            </a:r>
            <a:br>
              <a:rPr lang="en-US" dirty="0"/>
            </a:br>
            <a:r>
              <a:rPr lang="en-US" dirty="0"/>
              <a:t>5000: 99</a:t>
            </a:r>
            <a:br>
              <a:rPr lang="en-US" dirty="0"/>
            </a:br>
            <a:r>
              <a:rPr lang="en-US" dirty="0"/>
              <a:t>5001: 77</a:t>
            </a:r>
            <a:br>
              <a:rPr lang="en-US" dirty="0"/>
            </a:br>
            <a:r>
              <a:rPr lang="en-US" dirty="0"/>
              <a:t>5002: 323</a:t>
            </a:r>
          </a:p>
          <a:p>
            <a:endParaRPr lang="en-US" dirty="0"/>
          </a:p>
          <a:p>
            <a:r>
              <a:rPr lang="en-US" dirty="0"/>
              <a:t>What value will be put in $t0 by:</a:t>
            </a:r>
            <a:br>
              <a:rPr lang="en-US" dirty="0"/>
            </a:br>
            <a:r>
              <a:rPr lang="en-US" dirty="0" err="1"/>
              <a:t>lw</a:t>
            </a:r>
            <a:r>
              <a:rPr lang="en-US" dirty="0"/>
              <a:t> $t0, 0($s3)</a:t>
            </a:r>
          </a:p>
          <a:p>
            <a:r>
              <a:rPr lang="en-US" dirty="0"/>
              <a:t>0($s3) will compute the address 0 + 5000, or 5000. The value in the word at address 5000 is 99. Thus, 99 will be put in $t0.</a:t>
            </a:r>
          </a:p>
          <a:p>
            <a:pPr marL="0" indent="0">
              <a:buNone/>
            </a:pPr>
            <a:endParaRPr lang="en-US" dirty="0"/>
          </a:p>
          <a:p>
            <a:endParaRPr lang="en-US" dirty="0"/>
          </a:p>
        </p:txBody>
      </p:sp>
    </p:spTree>
    <p:extLst>
      <p:ext uri="{BB962C8B-B14F-4D97-AF65-F5344CB8AC3E}">
        <p14:creationId xmlns:p14="http://schemas.microsoft.com/office/powerpoint/2010/main" val="272871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3C0-682B-A848-BF14-433BF1038C45}"/>
              </a:ext>
            </a:extLst>
          </p:cNvPr>
          <p:cNvSpPr>
            <a:spLocks noGrp="1"/>
          </p:cNvSpPr>
          <p:nvPr>
            <p:ph type="title"/>
          </p:nvPr>
        </p:nvSpPr>
        <p:spPr/>
        <p:txBody>
          <a:bodyPr/>
          <a:lstStyle/>
          <a:p>
            <a:r>
              <a:rPr lang="en-US" dirty="0"/>
              <a:t> Three Other Popular Instruction Sets</a:t>
            </a:r>
          </a:p>
        </p:txBody>
      </p:sp>
      <p:sp>
        <p:nvSpPr>
          <p:cNvPr id="3" name="Content Placeholder 2">
            <a:extLst>
              <a:ext uri="{FF2B5EF4-FFF2-40B4-BE49-F238E27FC236}">
                <a16:creationId xmlns:a16="http://schemas.microsoft.com/office/drawing/2014/main" id="{14923A94-26BB-7C4A-9E88-6875B5CB8DBE}"/>
              </a:ext>
            </a:extLst>
          </p:cNvPr>
          <p:cNvSpPr>
            <a:spLocks noGrp="1"/>
          </p:cNvSpPr>
          <p:nvPr>
            <p:ph idx="1"/>
          </p:nvPr>
        </p:nvSpPr>
        <p:spPr/>
        <p:txBody>
          <a:bodyPr/>
          <a:lstStyle/>
          <a:p>
            <a:r>
              <a:rPr lang="en-US" dirty="0"/>
              <a:t>ARMv7 is similar to MIPS.</a:t>
            </a:r>
          </a:p>
          <a:p>
            <a:r>
              <a:rPr lang="en-US" dirty="0"/>
              <a:t>Intel x86, which powers both the PC and the cloud of the </a:t>
            </a:r>
            <a:r>
              <a:rPr lang="en-US" dirty="0" err="1"/>
              <a:t>PostPC</a:t>
            </a:r>
            <a:r>
              <a:rPr lang="en-US" dirty="0"/>
              <a:t> Era</a:t>
            </a:r>
          </a:p>
          <a:p>
            <a:r>
              <a:rPr lang="en-US" dirty="0"/>
              <a:t>ARMv8, which extends the address size of the ARMv7 from 32 bits to 64 bits</a:t>
            </a:r>
          </a:p>
        </p:txBody>
      </p:sp>
    </p:spTree>
    <p:extLst>
      <p:ext uri="{BB962C8B-B14F-4D97-AF65-F5344CB8AC3E}">
        <p14:creationId xmlns:p14="http://schemas.microsoft.com/office/powerpoint/2010/main" val="10688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90D5-601F-3946-B897-21829B1DF02C}"/>
              </a:ext>
            </a:extLst>
          </p:cNvPr>
          <p:cNvSpPr>
            <a:spLocks noGrp="1"/>
          </p:cNvSpPr>
          <p:nvPr>
            <p:ph type="title"/>
          </p:nvPr>
        </p:nvSpPr>
        <p:spPr/>
        <p:txBody>
          <a:bodyPr/>
          <a:lstStyle/>
          <a:p>
            <a:r>
              <a:rPr lang="en-US" dirty="0"/>
              <a:t>Load word instruction.</a:t>
            </a:r>
            <a:endParaRPr lang="en-US" b="1" dirty="0"/>
          </a:p>
        </p:txBody>
      </p:sp>
      <p:sp>
        <p:nvSpPr>
          <p:cNvPr id="3" name="Content Placeholder 2">
            <a:extLst>
              <a:ext uri="{FF2B5EF4-FFF2-40B4-BE49-F238E27FC236}">
                <a16:creationId xmlns:a16="http://schemas.microsoft.com/office/drawing/2014/main" id="{EBF221CF-2317-A44D-8900-C68095364138}"/>
              </a:ext>
            </a:extLst>
          </p:cNvPr>
          <p:cNvSpPr>
            <a:spLocks noGrp="1"/>
          </p:cNvSpPr>
          <p:nvPr>
            <p:ph idx="1"/>
          </p:nvPr>
        </p:nvSpPr>
        <p:spPr/>
        <p:txBody>
          <a:bodyPr>
            <a:normAutofit/>
          </a:bodyPr>
          <a:lstStyle/>
          <a:p>
            <a:r>
              <a:rPr lang="en-US" dirty="0"/>
              <a:t>Assume $s3 has 5000, and words addressed 5000..5002 have the data shown:</a:t>
            </a:r>
            <a:br>
              <a:rPr lang="en-US" dirty="0"/>
            </a:br>
            <a:r>
              <a:rPr lang="en-US" dirty="0"/>
              <a:t>5000: 99</a:t>
            </a:r>
            <a:br>
              <a:rPr lang="en-US" dirty="0"/>
            </a:br>
            <a:r>
              <a:rPr lang="en-US" dirty="0"/>
              <a:t>5001: 77</a:t>
            </a:r>
            <a:br>
              <a:rPr lang="en-US" dirty="0"/>
            </a:br>
            <a:r>
              <a:rPr lang="en-US" dirty="0"/>
              <a:t>5002: 323</a:t>
            </a:r>
          </a:p>
          <a:p>
            <a:endParaRPr lang="en-US" dirty="0"/>
          </a:p>
          <a:p>
            <a:r>
              <a:rPr lang="en-US" dirty="0"/>
              <a:t>What value will be put in $t1 by:</a:t>
            </a:r>
            <a:br>
              <a:rPr lang="en-US" dirty="0"/>
            </a:br>
            <a:r>
              <a:rPr lang="en-US" dirty="0" err="1"/>
              <a:t>lw</a:t>
            </a:r>
            <a:r>
              <a:rPr lang="en-US" dirty="0"/>
              <a:t> $t1, 2($s3) </a:t>
            </a:r>
          </a:p>
          <a:p>
            <a:r>
              <a:rPr lang="en-US" dirty="0"/>
              <a:t>2($s3) will compute the address 2 + 5000, or 5002. The value in the word at address 5002 is 323. Thus, 323 will be put in $t1.</a:t>
            </a:r>
          </a:p>
          <a:p>
            <a:pPr marL="0" indent="0">
              <a:buNone/>
            </a:pPr>
            <a:endParaRPr lang="en-US" dirty="0"/>
          </a:p>
          <a:p>
            <a:endParaRPr lang="en-US" dirty="0"/>
          </a:p>
        </p:txBody>
      </p:sp>
    </p:spTree>
    <p:extLst>
      <p:ext uri="{BB962C8B-B14F-4D97-AF65-F5344CB8AC3E}">
        <p14:creationId xmlns:p14="http://schemas.microsoft.com/office/powerpoint/2010/main" val="90547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6EB9-18A2-C443-845D-3EB28083F19D}"/>
              </a:ext>
            </a:extLst>
          </p:cNvPr>
          <p:cNvSpPr>
            <a:spLocks noGrp="1"/>
          </p:cNvSpPr>
          <p:nvPr>
            <p:ph type="title"/>
          </p:nvPr>
        </p:nvSpPr>
        <p:spPr/>
        <p:txBody>
          <a:bodyPr/>
          <a:lstStyle/>
          <a:p>
            <a:r>
              <a:rPr lang="en-US" dirty="0"/>
              <a:t>Store word</a:t>
            </a:r>
          </a:p>
        </p:txBody>
      </p:sp>
      <p:sp>
        <p:nvSpPr>
          <p:cNvPr id="3" name="Content Placeholder 2">
            <a:extLst>
              <a:ext uri="{FF2B5EF4-FFF2-40B4-BE49-F238E27FC236}">
                <a16:creationId xmlns:a16="http://schemas.microsoft.com/office/drawing/2014/main" id="{D0C5DB3B-46BB-0C45-9DB1-CB55B8BAA64D}"/>
              </a:ext>
            </a:extLst>
          </p:cNvPr>
          <p:cNvSpPr>
            <a:spLocks noGrp="1"/>
          </p:cNvSpPr>
          <p:nvPr>
            <p:ph idx="1"/>
          </p:nvPr>
        </p:nvSpPr>
        <p:spPr/>
        <p:txBody>
          <a:bodyPr/>
          <a:lstStyle/>
          <a:p>
            <a:r>
              <a:rPr lang="en-US" dirty="0"/>
              <a:t>Load word and store word are the instructions that copy words between memory and registers in the MIPS architecture.</a:t>
            </a:r>
          </a:p>
          <a:p>
            <a:r>
              <a:rPr lang="en-US" dirty="0"/>
              <a:t>Store copies data from a register to memory</a:t>
            </a:r>
          </a:p>
          <a:p>
            <a:r>
              <a:rPr lang="en-US" dirty="0"/>
              <a:t>The actual MIPS name is </a:t>
            </a:r>
            <a:r>
              <a:rPr lang="en-US" dirty="0" err="1"/>
              <a:t>sw</a:t>
            </a:r>
            <a:r>
              <a:rPr lang="en-US" dirty="0"/>
              <a:t>, standing for </a:t>
            </a:r>
            <a:r>
              <a:rPr lang="en-US" i="1" dirty="0"/>
              <a:t>store word</a:t>
            </a:r>
            <a:r>
              <a:rPr lang="en-US" dirty="0"/>
              <a:t>.</a:t>
            </a:r>
          </a:p>
        </p:txBody>
      </p:sp>
    </p:spTree>
    <p:extLst>
      <p:ext uri="{BB962C8B-B14F-4D97-AF65-F5344CB8AC3E}">
        <p14:creationId xmlns:p14="http://schemas.microsoft.com/office/powerpoint/2010/main" val="47195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FF21-1E40-554D-ABF0-5DF19110AAEC}"/>
              </a:ext>
            </a:extLst>
          </p:cNvPr>
          <p:cNvSpPr>
            <a:spLocks noGrp="1"/>
          </p:cNvSpPr>
          <p:nvPr>
            <p:ph type="title"/>
          </p:nvPr>
        </p:nvSpPr>
        <p:spPr/>
        <p:txBody>
          <a:bodyPr>
            <a:normAutofit fontScale="90000"/>
          </a:bodyPr>
          <a:lstStyle/>
          <a:p>
            <a:br>
              <a:rPr lang="en-US" dirty="0"/>
            </a:br>
            <a:br>
              <a:rPr lang="en-US" dirty="0"/>
            </a:br>
            <a:br>
              <a:rPr lang="en-US" dirty="0"/>
            </a:br>
            <a:r>
              <a:rPr lang="en-US" dirty="0"/>
              <a:t>Example of compiling using load and store.</a:t>
            </a:r>
            <a:br>
              <a:rPr lang="en-US" dirty="0"/>
            </a:br>
            <a:br>
              <a:rPr lang="en-US" dirty="0"/>
            </a:br>
            <a:br>
              <a:rPr lang="en-US" dirty="0"/>
            </a:br>
            <a:endParaRPr lang="en-US" dirty="0"/>
          </a:p>
        </p:txBody>
      </p:sp>
      <p:pic>
        <p:nvPicPr>
          <p:cNvPr id="4" name="Content Placeholder 3">
            <a:extLst>
              <a:ext uri="{FF2B5EF4-FFF2-40B4-BE49-F238E27FC236}">
                <a16:creationId xmlns:a16="http://schemas.microsoft.com/office/drawing/2014/main" id="{D6A26707-DB56-5748-B24D-F46F4DB08308}"/>
              </a:ext>
            </a:extLst>
          </p:cNvPr>
          <p:cNvPicPr>
            <a:picLocks noGrp="1" noChangeAspect="1"/>
          </p:cNvPicPr>
          <p:nvPr>
            <p:ph idx="1"/>
          </p:nvPr>
        </p:nvPicPr>
        <p:blipFill>
          <a:blip r:embed="rId2"/>
          <a:stretch>
            <a:fillRect/>
          </a:stretch>
        </p:blipFill>
        <p:spPr>
          <a:xfrm>
            <a:off x="1550495" y="1825625"/>
            <a:ext cx="9091010" cy="4351338"/>
          </a:xfrm>
          <a:prstGeom prst="rect">
            <a:avLst/>
          </a:prstGeom>
        </p:spPr>
      </p:pic>
    </p:spTree>
    <p:extLst>
      <p:ext uri="{BB962C8B-B14F-4D97-AF65-F5344CB8AC3E}">
        <p14:creationId xmlns:p14="http://schemas.microsoft.com/office/powerpoint/2010/main" val="1565428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A434-7783-E44B-9235-1384CEC270A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824FC42-5267-6C48-95D7-15F6B0622145}"/>
              </a:ext>
            </a:extLst>
          </p:cNvPr>
          <p:cNvSpPr>
            <a:spLocks noGrp="1"/>
          </p:cNvSpPr>
          <p:nvPr>
            <p:ph idx="1"/>
          </p:nvPr>
        </p:nvSpPr>
        <p:spPr/>
        <p:txBody>
          <a:bodyPr/>
          <a:lstStyle/>
          <a:p>
            <a:r>
              <a:rPr lang="en-US" dirty="0"/>
              <a:t>If $s3 has 900, what address does this instruction compute?</a:t>
            </a:r>
            <a:br>
              <a:rPr lang="en-US" dirty="0"/>
            </a:br>
            <a:r>
              <a:rPr lang="en-US" dirty="0" err="1"/>
              <a:t>sw</a:t>
            </a:r>
            <a:r>
              <a:rPr lang="en-US" dirty="0"/>
              <a:t> $t0, 20($s3)</a:t>
            </a:r>
          </a:p>
          <a:p>
            <a:r>
              <a:rPr lang="en-US" dirty="0"/>
              <a:t>20($s3) computes 20 + (the value in $s3), so 20 + 900, or 920.</a:t>
            </a:r>
          </a:p>
        </p:txBody>
      </p:sp>
    </p:spTree>
    <p:extLst>
      <p:ext uri="{BB962C8B-B14F-4D97-AF65-F5344CB8AC3E}">
        <p14:creationId xmlns:p14="http://schemas.microsoft.com/office/powerpoint/2010/main" val="1610307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61B1-E9B1-3E40-8E18-4C656E50716F}"/>
              </a:ext>
            </a:extLst>
          </p:cNvPr>
          <p:cNvSpPr>
            <a:spLocks noGrp="1"/>
          </p:cNvSpPr>
          <p:nvPr>
            <p:ph type="title"/>
          </p:nvPr>
        </p:nvSpPr>
        <p:spPr/>
        <p:txBody>
          <a:bodyPr/>
          <a:lstStyle/>
          <a:p>
            <a:r>
              <a:rPr lang="en-US" b="1" dirty="0"/>
              <a:t>Constant or immediate operands</a:t>
            </a:r>
            <a:br>
              <a:rPr lang="en-US" b="1" dirty="0"/>
            </a:br>
            <a:endParaRPr lang="en-US" dirty="0"/>
          </a:p>
        </p:txBody>
      </p:sp>
      <p:sp>
        <p:nvSpPr>
          <p:cNvPr id="3" name="Content Placeholder 2">
            <a:extLst>
              <a:ext uri="{FF2B5EF4-FFF2-40B4-BE49-F238E27FC236}">
                <a16:creationId xmlns:a16="http://schemas.microsoft.com/office/drawing/2014/main" id="{963F159A-0261-FB4A-92EE-AC3BC77BD6C9}"/>
              </a:ext>
            </a:extLst>
          </p:cNvPr>
          <p:cNvSpPr>
            <a:spLocks noGrp="1"/>
          </p:cNvSpPr>
          <p:nvPr>
            <p:ph idx="1"/>
          </p:nvPr>
        </p:nvSpPr>
        <p:spPr/>
        <p:txBody>
          <a:bodyPr/>
          <a:lstStyle/>
          <a:p>
            <a:r>
              <a:rPr lang="en-US" dirty="0"/>
              <a:t>Many times a program will use a constant in an operation</a:t>
            </a:r>
          </a:p>
          <a:p>
            <a:r>
              <a:rPr lang="en-US" i="1" dirty="0"/>
              <a:t>add immediate</a:t>
            </a:r>
            <a:r>
              <a:rPr lang="en-US" dirty="0"/>
              <a:t> or </a:t>
            </a:r>
            <a:r>
              <a:rPr lang="en-US" dirty="0" err="1"/>
              <a:t>addi</a:t>
            </a:r>
            <a:r>
              <a:rPr lang="en-US" dirty="0"/>
              <a:t>.</a:t>
            </a:r>
          </a:p>
          <a:p>
            <a:r>
              <a:rPr lang="en-US" dirty="0" err="1"/>
              <a:t>addi</a:t>
            </a:r>
            <a:r>
              <a:rPr lang="en-US" dirty="0"/>
              <a:t> $s3, $s3, 4 # $s3 = $s3 + 4</a:t>
            </a:r>
          </a:p>
        </p:txBody>
      </p:sp>
    </p:spTree>
    <p:extLst>
      <p:ext uri="{BB962C8B-B14F-4D97-AF65-F5344CB8AC3E}">
        <p14:creationId xmlns:p14="http://schemas.microsoft.com/office/powerpoint/2010/main" val="923528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2702-81CD-6B44-81E6-28012AFFD0F4}"/>
              </a:ext>
            </a:extLst>
          </p:cNvPr>
          <p:cNvSpPr>
            <a:spLocks noGrp="1"/>
          </p:cNvSpPr>
          <p:nvPr>
            <p:ph type="title"/>
          </p:nvPr>
        </p:nvSpPr>
        <p:spPr/>
        <p:txBody>
          <a:bodyPr/>
          <a:lstStyle/>
          <a:p>
            <a:r>
              <a:rPr lang="en-US" dirty="0"/>
              <a:t>Readings</a:t>
            </a:r>
          </a:p>
        </p:txBody>
      </p:sp>
      <p:sp>
        <p:nvSpPr>
          <p:cNvPr id="3" name="Content Placeholder 2">
            <a:extLst>
              <a:ext uri="{FF2B5EF4-FFF2-40B4-BE49-F238E27FC236}">
                <a16:creationId xmlns:a16="http://schemas.microsoft.com/office/drawing/2014/main" id="{95DEF6CA-EFC4-9442-B75B-2BC1D75A3BBB}"/>
              </a:ext>
            </a:extLst>
          </p:cNvPr>
          <p:cNvSpPr>
            <a:spLocks noGrp="1"/>
          </p:cNvSpPr>
          <p:nvPr>
            <p:ph idx="1"/>
          </p:nvPr>
        </p:nvSpPr>
        <p:spPr/>
        <p:txBody>
          <a:bodyPr/>
          <a:lstStyle/>
          <a:p>
            <a:r>
              <a:rPr lang="en-US"/>
              <a:t>Hennessy and Patterson 2.1 to 2.6</a:t>
            </a:r>
            <a:endParaRPr lang="en-US" dirty="0"/>
          </a:p>
        </p:txBody>
      </p:sp>
    </p:spTree>
    <p:extLst>
      <p:ext uri="{BB962C8B-B14F-4D97-AF65-F5344CB8AC3E}">
        <p14:creationId xmlns:p14="http://schemas.microsoft.com/office/powerpoint/2010/main" val="34936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4384-E7C8-3648-B8D4-C8DD40E56D40}"/>
              </a:ext>
            </a:extLst>
          </p:cNvPr>
          <p:cNvSpPr>
            <a:spLocks noGrp="1"/>
          </p:cNvSpPr>
          <p:nvPr>
            <p:ph type="title"/>
          </p:nvPr>
        </p:nvSpPr>
        <p:spPr/>
        <p:txBody>
          <a:bodyPr>
            <a:normAutofit fontScale="90000"/>
          </a:bodyPr>
          <a:lstStyle/>
          <a:p>
            <a:br>
              <a:rPr lang="en-US" dirty="0"/>
            </a:br>
            <a:r>
              <a:rPr lang="en-US" b="1" dirty="0"/>
              <a:t>Stored-program Computer Concept</a:t>
            </a:r>
            <a:br>
              <a:rPr lang="en-US" dirty="0"/>
            </a:br>
            <a:endParaRPr lang="en-US" dirty="0"/>
          </a:p>
        </p:txBody>
      </p:sp>
      <p:sp>
        <p:nvSpPr>
          <p:cNvPr id="3" name="Content Placeholder 2">
            <a:extLst>
              <a:ext uri="{FF2B5EF4-FFF2-40B4-BE49-F238E27FC236}">
                <a16:creationId xmlns:a16="http://schemas.microsoft.com/office/drawing/2014/main" id="{AB48DD06-6FE6-5B44-AC45-5C51210A7EAF}"/>
              </a:ext>
            </a:extLst>
          </p:cNvPr>
          <p:cNvSpPr>
            <a:spLocks noGrp="1"/>
          </p:cNvSpPr>
          <p:nvPr>
            <p:ph idx="1"/>
          </p:nvPr>
        </p:nvSpPr>
        <p:spPr/>
        <p:txBody>
          <a:bodyPr/>
          <a:lstStyle/>
          <a:p>
            <a:r>
              <a:rPr lang="en-US" dirty="0"/>
              <a:t>Stored-program computer is the idea that instructions and data of many types can be stored in memory as numbers</a:t>
            </a:r>
          </a:p>
        </p:txBody>
      </p:sp>
    </p:spTree>
    <p:extLst>
      <p:ext uri="{BB962C8B-B14F-4D97-AF65-F5344CB8AC3E}">
        <p14:creationId xmlns:p14="http://schemas.microsoft.com/office/powerpoint/2010/main" val="295867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D29-F9A1-4540-83F3-D2D6E7139289}"/>
              </a:ext>
            </a:extLst>
          </p:cNvPr>
          <p:cNvSpPr>
            <a:spLocks noGrp="1"/>
          </p:cNvSpPr>
          <p:nvPr>
            <p:ph type="title"/>
          </p:nvPr>
        </p:nvSpPr>
        <p:spPr/>
        <p:txBody>
          <a:bodyPr>
            <a:normAutofit fontScale="90000"/>
          </a:bodyPr>
          <a:lstStyle/>
          <a:p>
            <a:r>
              <a:rPr lang="en-US" b="1" dirty="0"/>
              <a:t> </a:t>
            </a:r>
            <a:br>
              <a:rPr lang="en-US" b="1" dirty="0"/>
            </a:br>
            <a:r>
              <a:rPr lang="en-US" b="1" dirty="0"/>
              <a:t>Operations Of The Computer Hardware</a:t>
            </a:r>
            <a:br>
              <a:rPr lang="en-US" b="1" dirty="0"/>
            </a:br>
            <a:endParaRPr lang="en-US" b="1" dirty="0"/>
          </a:p>
        </p:txBody>
      </p:sp>
      <p:sp>
        <p:nvSpPr>
          <p:cNvPr id="3" name="Content Placeholder 2">
            <a:extLst>
              <a:ext uri="{FF2B5EF4-FFF2-40B4-BE49-F238E27FC236}">
                <a16:creationId xmlns:a16="http://schemas.microsoft.com/office/drawing/2014/main" id="{841777AD-927D-004B-9B0C-526C60AF0770}"/>
              </a:ext>
            </a:extLst>
          </p:cNvPr>
          <p:cNvSpPr>
            <a:spLocks noGrp="1"/>
          </p:cNvSpPr>
          <p:nvPr>
            <p:ph idx="1"/>
          </p:nvPr>
        </p:nvSpPr>
        <p:spPr/>
        <p:txBody>
          <a:bodyPr/>
          <a:lstStyle/>
          <a:p>
            <a:r>
              <a:rPr lang="en-US" dirty="0"/>
              <a:t>Every computer must be able to perform arithmetic</a:t>
            </a:r>
          </a:p>
          <a:p>
            <a:r>
              <a:rPr lang="en-US" dirty="0"/>
              <a:t>Example of MIPS assembly language notation:</a:t>
            </a:r>
          </a:p>
          <a:p>
            <a:pPr marL="457200" lvl="1" indent="0">
              <a:buNone/>
            </a:pPr>
            <a:r>
              <a:rPr lang="en-US" sz="2800" dirty="0"/>
              <a:t>add a, b, c</a:t>
            </a:r>
          </a:p>
          <a:p>
            <a:pPr marL="457200" lvl="1" indent="0">
              <a:buNone/>
            </a:pPr>
            <a:r>
              <a:rPr lang="en-US" sz="2800" dirty="0"/>
              <a:t>The above means add b and c and put the result in a</a:t>
            </a:r>
          </a:p>
          <a:p>
            <a:r>
              <a:rPr lang="en-US" dirty="0"/>
              <a:t>In MIPS, data must be in registers to perform arithmetic</a:t>
            </a:r>
          </a:p>
        </p:txBody>
      </p:sp>
    </p:spTree>
    <p:extLst>
      <p:ext uri="{BB962C8B-B14F-4D97-AF65-F5344CB8AC3E}">
        <p14:creationId xmlns:p14="http://schemas.microsoft.com/office/powerpoint/2010/main" val="374807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575B-FE56-2041-AC5D-2E0708C27F44}"/>
              </a:ext>
            </a:extLst>
          </p:cNvPr>
          <p:cNvSpPr>
            <a:spLocks noGrp="1"/>
          </p:cNvSpPr>
          <p:nvPr>
            <p:ph type="title"/>
          </p:nvPr>
        </p:nvSpPr>
        <p:spPr/>
        <p:txBody>
          <a:bodyPr/>
          <a:lstStyle/>
          <a:p>
            <a:r>
              <a:rPr lang="en-US" b="1" dirty="0"/>
              <a:t>Three Underlying Principles Of Hardware Design:</a:t>
            </a:r>
          </a:p>
        </p:txBody>
      </p:sp>
      <p:sp>
        <p:nvSpPr>
          <p:cNvPr id="3" name="Content Placeholder 2">
            <a:extLst>
              <a:ext uri="{FF2B5EF4-FFF2-40B4-BE49-F238E27FC236}">
                <a16:creationId xmlns:a16="http://schemas.microsoft.com/office/drawing/2014/main" id="{61BAA4B3-444C-6742-9060-E16690B430D6}"/>
              </a:ext>
            </a:extLst>
          </p:cNvPr>
          <p:cNvSpPr>
            <a:spLocks noGrp="1"/>
          </p:cNvSpPr>
          <p:nvPr>
            <p:ph idx="1"/>
          </p:nvPr>
        </p:nvSpPr>
        <p:spPr/>
        <p:txBody>
          <a:bodyPr/>
          <a:lstStyle/>
          <a:p>
            <a:pPr marL="514350" indent="-514350">
              <a:buFont typeface="+mj-lt"/>
              <a:buAutoNum type="arabicPeriod"/>
            </a:pPr>
            <a:r>
              <a:rPr lang="en-US" dirty="0"/>
              <a:t>Simplicity favors regularity.</a:t>
            </a:r>
          </a:p>
          <a:p>
            <a:pPr marL="514350" indent="-514350">
              <a:buFont typeface="+mj-lt"/>
              <a:buAutoNum type="arabicPeriod"/>
            </a:pPr>
            <a:r>
              <a:rPr lang="en-US" dirty="0"/>
              <a:t>Smaller is faster</a:t>
            </a:r>
          </a:p>
        </p:txBody>
      </p:sp>
    </p:spTree>
    <p:extLst>
      <p:ext uri="{BB962C8B-B14F-4D97-AF65-F5344CB8AC3E}">
        <p14:creationId xmlns:p14="http://schemas.microsoft.com/office/powerpoint/2010/main" val="49549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2101-3650-0C4A-853F-74991E236551}"/>
              </a:ext>
            </a:extLst>
          </p:cNvPr>
          <p:cNvSpPr>
            <a:spLocks noGrp="1"/>
          </p:cNvSpPr>
          <p:nvPr>
            <p:ph type="title"/>
          </p:nvPr>
        </p:nvSpPr>
        <p:spPr/>
        <p:txBody>
          <a:bodyPr>
            <a:normAutofit fontScale="90000"/>
          </a:bodyPr>
          <a:lstStyle/>
          <a:p>
            <a:br>
              <a:rPr lang="en-US" b="1" dirty="0"/>
            </a:br>
            <a:r>
              <a:rPr lang="en-US" b="1" dirty="0"/>
              <a:t>MIPS Assembly Language</a:t>
            </a:r>
            <a:br>
              <a:rPr lang="en-US" b="1" dirty="0"/>
            </a:br>
            <a:endParaRPr lang="en-US" dirty="0"/>
          </a:p>
        </p:txBody>
      </p:sp>
      <p:sp>
        <p:nvSpPr>
          <p:cNvPr id="3" name="Content Placeholder 2">
            <a:extLst>
              <a:ext uri="{FF2B5EF4-FFF2-40B4-BE49-F238E27FC236}">
                <a16:creationId xmlns:a16="http://schemas.microsoft.com/office/drawing/2014/main" id="{450479AF-C13D-B047-B93E-D57C5FB0C2BD}"/>
              </a:ext>
            </a:extLst>
          </p:cNvPr>
          <p:cNvSpPr>
            <a:spLocks noGrp="1"/>
          </p:cNvSpPr>
          <p:nvPr>
            <p:ph idx="1"/>
          </p:nvPr>
        </p:nvSpPr>
        <p:spPr/>
        <p:txBody>
          <a:bodyPr/>
          <a:lstStyle/>
          <a:p>
            <a:r>
              <a:rPr lang="en-US" dirty="0"/>
              <a:t>MIPS stands for Microprocessor without Interlocked Pipeline Stages</a:t>
            </a:r>
          </a:p>
          <a:p>
            <a:r>
              <a:rPr lang="en-US" dirty="0"/>
              <a:t>MIPS assembly language is a 3-address assembly language. Operands are either </a:t>
            </a:r>
            <a:r>
              <a:rPr lang="en-US" dirty="0" err="1"/>
              <a:t>immediates</a:t>
            </a:r>
            <a:r>
              <a:rPr lang="en-US" dirty="0"/>
              <a:t> or in registers.</a:t>
            </a:r>
          </a:p>
          <a:p>
            <a:r>
              <a:rPr lang="en-US" dirty="0"/>
              <a:t>There are 32 registers that we commonly use. Each is 32 bits wide. The registers are identified by an integer, numbered 0 - 31.</a:t>
            </a:r>
          </a:p>
          <a:p>
            <a:r>
              <a:rPr lang="en-US" dirty="0"/>
              <a:t>To reference a register as an operand, use the syntax</a:t>
            </a:r>
            <a:br>
              <a:rPr lang="en-US" dirty="0"/>
            </a:br>
            <a:r>
              <a:rPr lang="en-US" dirty="0"/>
              <a:t>$x, where x is the number of the register you want.</a:t>
            </a:r>
            <a:br>
              <a:rPr lang="en-US" dirty="0"/>
            </a:br>
            <a:r>
              <a:rPr lang="en-US" dirty="0"/>
              <a:t>examples: $12, $15</a:t>
            </a:r>
          </a:p>
        </p:txBody>
      </p:sp>
    </p:spTree>
    <p:extLst>
      <p:ext uri="{BB962C8B-B14F-4D97-AF65-F5344CB8AC3E}">
        <p14:creationId xmlns:p14="http://schemas.microsoft.com/office/powerpoint/2010/main" val="220398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54DB-8827-6547-954E-5B33FB3D513C}"/>
              </a:ext>
            </a:extLst>
          </p:cNvPr>
          <p:cNvSpPr>
            <a:spLocks noGrp="1"/>
          </p:cNvSpPr>
          <p:nvPr>
            <p:ph type="title"/>
          </p:nvPr>
        </p:nvSpPr>
        <p:spPr/>
        <p:txBody>
          <a:bodyPr/>
          <a:lstStyle/>
          <a:p>
            <a:r>
              <a:rPr lang="en-US" b="1" dirty="0"/>
              <a:t>The MIPS Assembly Language Notation</a:t>
            </a:r>
          </a:p>
        </p:txBody>
      </p:sp>
      <p:sp>
        <p:nvSpPr>
          <p:cNvPr id="3" name="Content Placeholder 2">
            <a:extLst>
              <a:ext uri="{FF2B5EF4-FFF2-40B4-BE49-F238E27FC236}">
                <a16:creationId xmlns:a16="http://schemas.microsoft.com/office/drawing/2014/main" id="{0F840EA9-1719-2448-BC66-E18F9F143EF8}"/>
              </a:ext>
            </a:extLst>
          </p:cNvPr>
          <p:cNvSpPr>
            <a:spLocks noGrp="1"/>
          </p:cNvSpPr>
          <p:nvPr>
            <p:ph idx="1"/>
          </p:nvPr>
        </p:nvSpPr>
        <p:spPr/>
        <p:txBody>
          <a:bodyPr/>
          <a:lstStyle/>
          <a:p>
            <a:r>
              <a:rPr lang="en-US" dirty="0"/>
              <a:t>add a, b, c</a:t>
            </a:r>
          </a:p>
          <a:p>
            <a:r>
              <a:rPr lang="en-US" dirty="0"/>
              <a:t>The above MIPS assembly language notation instructs a computer to add the two variables b and c and to put their sum in a.</a:t>
            </a:r>
          </a:p>
          <a:p>
            <a:r>
              <a:rPr lang="en-US" dirty="0"/>
              <a:t>Type a MIPS add instruction that computes:</a:t>
            </a:r>
            <a:br>
              <a:rPr lang="en-US" dirty="0"/>
            </a:br>
            <a:r>
              <a:rPr lang="en-US" dirty="0"/>
              <a:t>z = x + y</a:t>
            </a:r>
          </a:p>
          <a:p>
            <a:r>
              <a:rPr lang="en-US" dirty="0"/>
              <a:t>Solution: add z, x, y or add z y, x</a:t>
            </a:r>
          </a:p>
          <a:p>
            <a:r>
              <a:rPr lang="en-US" dirty="0"/>
              <a:t>The natural number of operands for an operation like addition is three: the two numbers being added together and a place to put the sum.</a:t>
            </a:r>
          </a:p>
        </p:txBody>
      </p:sp>
    </p:spTree>
    <p:extLst>
      <p:ext uri="{BB962C8B-B14F-4D97-AF65-F5344CB8AC3E}">
        <p14:creationId xmlns:p14="http://schemas.microsoft.com/office/powerpoint/2010/main" val="4307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0834-2D5E-A24C-8D16-861C8002C533}"/>
              </a:ext>
            </a:extLst>
          </p:cNvPr>
          <p:cNvSpPr>
            <a:spLocks noGrp="1"/>
          </p:cNvSpPr>
          <p:nvPr>
            <p:ph type="title"/>
          </p:nvPr>
        </p:nvSpPr>
        <p:spPr/>
        <p:txBody>
          <a:bodyPr/>
          <a:lstStyle/>
          <a:p>
            <a:r>
              <a:rPr lang="en-US" dirty="0"/>
              <a:t>MIPS Notation</a:t>
            </a:r>
          </a:p>
        </p:txBody>
      </p:sp>
      <p:sp>
        <p:nvSpPr>
          <p:cNvPr id="3" name="Content Placeholder 2">
            <a:extLst>
              <a:ext uri="{FF2B5EF4-FFF2-40B4-BE49-F238E27FC236}">
                <a16:creationId xmlns:a16="http://schemas.microsoft.com/office/drawing/2014/main" id="{A383264B-852A-9641-B72B-5B4CAECC5439}"/>
              </a:ext>
            </a:extLst>
          </p:cNvPr>
          <p:cNvSpPr>
            <a:spLocks noGrp="1"/>
          </p:cNvSpPr>
          <p:nvPr>
            <p:ph idx="1"/>
          </p:nvPr>
        </p:nvSpPr>
        <p:spPr/>
        <p:txBody>
          <a:bodyPr/>
          <a:lstStyle/>
          <a:p>
            <a:r>
              <a:rPr lang="en-US" dirty="0"/>
              <a:t>This notation is rigid in that each MIPS arithmetic instruction performs only one operation and must always have exactly three variables.</a:t>
            </a:r>
          </a:p>
        </p:txBody>
      </p:sp>
    </p:spTree>
    <p:extLst>
      <p:ext uri="{BB962C8B-B14F-4D97-AF65-F5344CB8AC3E}">
        <p14:creationId xmlns:p14="http://schemas.microsoft.com/office/powerpoint/2010/main" val="4278760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6688</TotalTime>
  <Words>1936</Words>
  <Application>Microsoft Macintosh PowerPoint</Application>
  <PresentationFormat>Widescreen</PresentationFormat>
  <Paragraphs>143</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Courier New</vt:lpstr>
      <vt:lpstr>Office Theme</vt:lpstr>
      <vt:lpstr>Lesson 2</vt:lpstr>
      <vt:lpstr>Machine Language and Assembly Language</vt:lpstr>
      <vt:lpstr> Three Other Popular Instruction Sets</vt:lpstr>
      <vt:lpstr> Stored-program Computer Concept </vt:lpstr>
      <vt:lpstr>  Operations Of The Computer Hardware </vt:lpstr>
      <vt:lpstr>Three Underlying Principles Of Hardware Design:</vt:lpstr>
      <vt:lpstr> MIPS Assembly Language </vt:lpstr>
      <vt:lpstr>The MIPS Assembly Language Notation</vt:lpstr>
      <vt:lpstr>MIPS Notation</vt:lpstr>
      <vt:lpstr>Example of Compiling Two C Assignment Statements into MIPS.</vt:lpstr>
      <vt:lpstr>Basic instruction execution.</vt:lpstr>
      <vt:lpstr>    Example 1 of compiling a complex C assignment into MIPS.   </vt:lpstr>
      <vt:lpstr>Examples</vt:lpstr>
      <vt:lpstr>MIPS Continued</vt:lpstr>
      <vt:lpstr>MIPS operands</vt:lpstr>
      <vt:lpstr> Instruction Types </vt:lpstr>
      <vt:lpstr>MIPS assembly language for Arithmetic</vt:lpstr>
      <vt:lpstr>MIPS assembly language Data Transfer</vt:lpstr>
      <vt:lpstr> Instruction Types Continued </vt:lpstr>
      <vt:lpstr>Instruction Types Continued </vt:lpstr>
      <vt:lpstr>MIPS assembly language logical</vt:lpstr>
      <vt:lpstr>Assembly Language</vt:lpstr>
      <vt:lpstr> Operands of the Computer Hardware </vt:lpstr>
      <vt:lpstr>Compiling a C Assignment Using Registers.</vt:lpstr>
      <vt:lpstr> Memory operands </vt:lpstr>
      <vt:lpstr>  </vt:lpstr>
      <vt:lpstr>  Load word instruction.  </vt:lpstr>
      <vt:lpstr>Load word instruction.</vt:lpstr>
      <vt:lpstr>Load word instruction.</vt:lpstr>
      <vt:lpstr>Load word instruction.</vt:lpstr>
      <vt:lpstr>Store word</vt:lpstr>
      <vt:lpstr>   Example of compiling using load and store.   </vt:lpstr>
      <vt:lpstr>   </vt:lpstr>
      <vt:lpstr>Constant or immediate operands </vt:lpstr>
      <vt:lpstr>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steven.fulakeza@lc.cuny.edu</dc:creator>
  <cp:lastModifiedBy>steven.fulakeza@lc.cuny.edu</cp:lastModifiedBy>
  <cp:revision>65</cp:revision>
  <dcterms:created xsi:type="dcterms:W3CDTF">2020-05-31T04:20:55Z</dcterms:created>
  <dcterms:modified xsi:type="dcterms:W3CDTF">2020-07-15T12:05:46Z</dcterms:modified>
</cp:coreProperties>
</file>